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Coco Gothic Bold" charset="1" panose="00000000000000000000"/>
      <p:regular r:id="rId21"/>
    </p:embeddedFont>
    <p:embeddedFont>
      <p:font typeface="Poppins Light" charset="1" panose="00000400000000000000"/>
      <p:regular r:id="rId22"/>
    </p:embeddedFont>
    <p:embeddedFont>
      <p:font typeface="TT Interphases" charset="1" panose="02000503020000020004"/>
      <p:regular r:id="rId23"/>
    </p:embeddedFont>
    <p:embeddedFont>
      <p:font typeface="TT Interphases Bold" charset="1" panose="02000803060000020004"/>
      <p:regular r:id="rId24"/>
    </p:embeddedFont>
    <p:embeddedFont>
      <p:font typeface="Tenor Sans" charset="1" panose="02000000000000000000"/>
      <p:regular r:id="rId25"/>
    </p:embeddedFont>
    <p:embeddedFont>
      <p:font typeface="Coco Gothic" charset="1" panose="00000000000000000000"/>
      <p:regular r:id="rId26"/>
    </p:embeddedFont>
    <p:embeddedFont>
      <p:font typeface="Poppins"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725728" y="2106174"/>
            <a:ext cx="16230600" cy="2844788"/>
          </a:xfrm>
          <a:prstGeom prst="rect">
            <a:avLst/>
          </a:prstGeom>
        </p:spPr>
        <p:txBody>
          <a:bodyPr anchor="t" rtlCol="false" tIns="0" lIns="0" bIns="0" rIns="0">
            <a:spAutoFit/>
          </a:bodyPr>
          <a:lstStyle/>
          <a:p>
            <a:pPr algn="ctr">
              <a:lnSpc>
                <a:spcPts val="11200"/>
              </a:lnSpc>
            </a:pPr>
            <a:r>
              <a:rPr lang="en-US" b="true" sz="8000">
                <a:solidFill>
                  <a:srgbClr val="FFD21B"/>
                </a:solidFill>
                <a:latin typeface="Coco Gothic Bold"/>
                <a:ea typeface="Coco Gothic Bold"/>
                <a:cs typeface="Coco Gothic Bold"/>
                <a:sym typeface="Coco Gothic Bold"/>
              </a:rPr>
              <a:t>ÉVALUATION DU MODULE FRONT-END.</a:t>
            </a:r>
          </a:p>
        </p:txBody>
      </p:sp>
      <p:sp>
        <p:nvSpPr>
          <p:cNvPr name="TextBox 4" id="4"/>
          <p:cNvSpPr txBox="true"/>
          <p:nvPr/>
        </p:nvSpPr>
        <p:spPr>
          <a:xfrm rot="0">
            <a:off x="5267349" y="6160637"/>
            <a:ext cx="7753301" cy="1578354"/>
          </a:xfrm>
          <a:prstGeom prst="rect">
            <a:avLst/>
          </a:prstGeom>
        </p:spPr>
        <p:txBody>
          <a:bodyPr anchor="t" rtlCol="false" tIns="0" lIns="0" bIns="0" rIns="0">
            <a:spAutoFit/>
          </a:bodyPr>
          <a:lstStyle/>
          <a:p>
            <a:pPr algn="ctr">
              <a:lnSpc>
                <a:spcPts val="5916"/>
              </a:lnSpc>
            </a:pPr>
            <a:r>
              <a:rPr lang="en-US" b="true" sz="6099">
                <a:solidFill>
                  <a:srgbClr val="FFFDF7"/>
                </a:solidFill>
                <a:latin typeface="Coco Gothic Bold"/>
                <a:ea typeface="Coco Gothic Bold"/>
                <a:cs typeface="Coco Gothic Bold"/>
                <a:sym typeface="Coco Gothic Bold"/>
              </a:rPr>
              <a:t>APPLICATION VINT’AGE</a:t>
            </a:r>
          </a:p>
        </p:txBody>
      </p:sp>
      <p:sp>
        <p:nvSpPr>
          <p:cNvPr name="TextBox 5" id="5"/>
          <p:cNvSpPr txBox="true"/>
          <p:nvPr/>
        </p:nvSpPr>
        <p:spPr>
          <a:xfrm rot="0">
            <a:off x="725728" y="761048"/>
            <a:ext cx="7753301" cy="433450"/>
          </a:xfrm>
          <a:prstGeom prst="rect">
            <a:avLst/>
          </a:prstGeom>
        </p:spPr>
        <p:txBody>
          <a:bodyPr anchor="t" rtlCol="false" tIns="0" lIns="0" bIns="0" rIns="0">
            <a:spAutoFit/>
          </a:bodyPr>
          <a:lstStyle/>
          <a:p>
            <a:pPr algn="l">
              <a:lnSpc>
                <a:spcPts val="3006"/>
              </a:lnSpc>
            </a:pPr>
            <a:r>
              <a:rPr lang="en-US" sz="3099" b="true">
                <a:solidFill>
                  <a:srgbClr val="FFFFFF"/>
                </a:solidFill>
                <a:latin typeface="Coco Gothic Bold"/>
                <a:ea typeface="Coco Gothic Bold"/>
                <a:cs typeface="Coco Gothic Bold"/>
                <a:sym typeface="Coco Gothic Bold"/>
              </a:rPr>
              <a:t>GERARD ROMERO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sp>
        <p:nvSpPr>
          <p:cNvPr name="Freeform 2" id="2"/>
          <p:cNvSpPr/>
          <p:nvPr/>
        </p:nvSpPr>
        <p:spPr>
          <a:xfrm flipH="false" flipV="false" rot="0">
            <a:off x="1594761" y="2459799"/>
            <a:ext cx="5275182" cy="2055471"/>
          </a:xfrm>
          <a:custGeom>
            <a:avLst/>
            <a:gdLst/>
            <a:ahLst/>
            <a:cxnLst/>
            <a:rect r="r" b="b" t="t" l="l"/>
            <a:pathLst>
              <a:path h="2055471" w="5275182">
                <a:moveTo>
                  <a:pt x="0" y="0"/>
                </a:moveTo>
                <a:lnTo>
                  <a:pt x="5275181" y="0"/>
                </a:lnTo>
                <a:lnTo>
                  <a:pt x="5275181" y="2055471"/>
                </a:lnTo>
                <a:lnTo>
                  <a:pt x="0" y="2055471"/>
                </a:lnTo>
                <a:lnTo>
                  <a:pt x="0" y="0"/>
                </a:lnTo>
                <a:close/>
              </a:path>
            </a:pathLst>
          </a:custGeom>
          <a:blipFill>
            <a:blip r:embed="rId2"/>
            <a:stretch>
              <a:fillRect l="0" t="-1498" r="0" b="-1498"/>
            </a:stretch>
          </a:blipFill>
          <a:ln w="38100" cap="sq">
            <a:solidFill>
              <a:srgbClr val="FFD21B"/>
            </a:solidFill>
            <a:prstDash val="solid"/>
            <a:miter/>
          </a:ln>
        </p:spPr>
      </p:sp>
      <p:sp>
        <p:nvSpPr>
          <p:cNvPr name="Freeform 3" id="3"/>
          <p:cNvSpPr/>
          <p:nvPr/>
        </p:nvSpPr>
        <p:spPr>
          <a:xfrm flipH="false" flipV="false" rot="0">
            <a:off x="7455080" y="2564267"/>
            <a:ext cx="9127702" cy="1845276"/>
          </a:xfrm>
          <a:custGeom>
            <a:avLst/>
            <a:gdLst/>
            <a:ahLst/>
            <a:cxnLst/>
            <a:rect r="r" b="b" t="t" l="l"/>
            <a:pathLst>
              <a:path h="1845276" w="9127702">
                <a:moveTo>
                  <a:pt x="0" y="0"/>
                </a:moveTo>
                <a:lnTo>
                  <a:pt x="9127702" y="0"/>
                </a:lnTo>
                <a:lnTo>
                  <a:pt x="9127702" y="1845277"/>
                </a:lnTo>
                <a:lnTo>
                  <a:pt x="0" y="1845277"/>
                </a:lnTo>
                <a:lnTo>
                  <a:pt x="0" y="0"/>
                </a:lnTo>
                <a:close/>
              </a:path>
            </a:pathLst>
          </a:custGeom>
          <a:blipFill>
            <a:blip r:embed="rId3"/>
            <a:stretch>
              <a:fillRect l="0" t="0" r="0" b="0"/>
            </a:stretch>
          </a:blipFill>
          <a:ln w="38100" cap="sq">
            <a:solidFill>
              <a:srgbClr val="FFD21B"/>
            </a:solidFill>
            <a:prstDash val="solid"/>
            <a:miter/>
          </a:ln>
        </p:spPr>
      </p:sp>
      <p:sp>
        <p:nvSpPr>
          <p:cNvPr name="Freeform 4" id="4"/>
          <p:cNvSpPr/>
          <p:nvPr/>
        </p:nvSpPr>
        <p:spPr>
          <a:xfrm flipH="false" flipV="false" rot="0">
            <a:off x="3583928" y="5096295"/>
            <a:ext cx="5100386" cy="4632580"/>
          </a:xfrm>
          <a:custGeom>
            <a:avLst/>
            <a:gdLst/>
            <a:ahLst/>
            <a:cxnLst/>
            <a:rect r="r" b="b" t="t" l="l"/>
            <a:pathLst>
              <a:path h="4632580" w="5100386">
                <a:moveTo>
                  <a:pt x="0" y="0"/>
                </a:moveTo>
                <a:lnTo>
                  <a:pt x="5100386" y="0"/>
                </a:lnTo>
                <a:lnTo>
                  <a:pt x="5100386" y="4632579"/>
                </a:lnTo>
                <a:lnTo>
                  <a:pt x="0" y="4632579"/>
                </a:lnTo>
                <a:lnTo>
                  <a:pt x="0" y="0"/>
                </a:lnTo>
                <a:close/>
              </a:path>
            </a:pathLst>
          </a:custGeom>
          <a:blipFill>
            <a:blip r:embed="rId4"/>
            <a:stretch>
              <a:fillRect l="0" t="0" r="0" b="0"/>
            </a:stretch>
          </a:blipFill>
          <a:ln w="38100" cap="sq">
            <a:solidFill>
              <a:srgbClr val="FFD21B"/>
            </a:solidFill>
            <a:prstDash val="solid"/>
            <a:miter/>
          </a:ln>
        </p:spPr>
      </p:sp>
      <p:sp>
        <p:nvSpPr>
          <p:cNvPr name="Freeform 5" id="5"/>
          <p:cNvSpPr/>
          <p:nvPr/>
        </p:nvSpPr>
        <p:spPr>
          <a:xfrm flipH="false" flipV="false" rot="0">
            <a:off x="9590118" y="4865607"/>
            <a:ext cx="4857625" cy="4863267"/>
          </a:xfrm>
          <a:custGeom>
            <a:avLst/>
            <a:gdLst/>
            <a:ahLst/>
            <a:cxnLst/>
            <a:rect r="r" b="b" t="t" l="l"/>
            <a:pathLst>
              <a:path h="4863267" w="4857625">
                <a:moveTo>
                  <a:pt x="0" y="0"/>
                </a:moveTo>
                <a:lnTo>
                  <a:pt x="4857626" y="0"/>
                </a:lnTo>
                <a:lnTo>
                  <a:pt x="4857626" y="4863267"/>
                </a:lnTo>
                <a:lnTo>
                  <a:pt x="0" y="4863267"/>
                </a:lnTo>
                <a:lnTo>
                  <a:pt x="0" y="0"/>
                </a:lnTo>
                <a:close/>
              </a:path>
            </a:pathLst>
          </a:custGeom>
          <a:blipFill>
            <a:blip r:embed="rId5"/>
            <a:stretch>
              <a:fillRect l="0" t="0" r="0" b="0"/>
            </a:stretch>
          </a:blipFill>
          <a:ln w="38100" cap="sq">
            <a:solidFill>
              <a:srgbClr val="FFD21B"/>
            </a:solidFill>
            <a:prstDash val="solid"/>
            <a:miter/>
          </a:ln>
        </p:spPr>
      </p:sp>
      <p:sp>
        <p:nvSpPr>
          <p:cNvPr name="TextBox 6" id="6"/>
          <p:cNvSpPr txBox="true"/>
          <p:nvPr/>
        </p:nvSpPr>
        <p:spPr>
          <a:xfrm rot="0">
            <a:off x="6134121" y="496569"/>
            <a:ext cx="7708678" cy="486411"/>
          </a:xfrm>
          <a:prstGeom prst="rect">
            <a:avLst/>
          </a:prstGeom>
        </p:spPr>
        <p:txBody>
          <a:bodyPr anchor="t" rtlCol="false" tIns="0" lIns="0" bIns="0" rIns="0">
            <a:spAutoFit/>
          </a:bodyPr>
          <a:lstStyle/>
          <a:p>
            <a:pPr algn="l">
              <a:lnSpc>
                <a:spcPts val="3400"/>
              </a:lnSpc>
            </a:pPr>
            <a:r>
              <a:rPr lang="en-US" b="true" sz="3400" u="sng">
                <a:solidFill>
                  <a:srgbClr val="FFD21B"/>
                </a:solidFill>
                <a:latin typeface="Coco Gothic Bold"/>
                <a:ea typeface="Coco Gothic Bold"/>
                <a:cs typeface="Coco Gothic Bold"/>
                <a:sym typeface="Coco Gothic Bold"/>
              </a:rPr>
              <a:t>LA BARRE DE RECHERCHE</a:t>
            </a:r>
          </a:p>
        </p:txBody>
      </p:sp>
      <p:sp>
        <p:nvSpPr>
          <p:cNvPr name="TextBox 7" id="7"/>
          <p:cNvSpPr txBox="true"/>
          <p:nvPr/>
        </p:nvSpPr>
        <p:spPr>
          <a:xfrm rot="0">
            <a:off x="969882" y="1201857"/>
            <a:ext cx="16348236" cy="782320"/>
          </a:xfrm>
          <a:prstGeom prst="rect">
            <a:avLst/>
          </a:prstGeom>
        </p:spPr>
        <p:txBody>
          <a:bodyPr anchor="t" rtlCol="false" tIns="0" lIns="0" bIns="0" rIns="0">
            <a:spAutoFit/>
          </a:bodyPr>
          <a:lstStyle/>
          <a:p>
            <a:pPr algn="l">
              <a:lnSpc>
                <a:spcPts val="3080"/>
              </a:lnSpc>
            </a:pPr>
            <a:r>
              <a:rPr lang="en-US" sz="2200">
                <a:solidFill>
                  <a:srgbClr val="FFFDF7"/>
                </a:solidFill>
                <a:latin typeface="Poppins Light"/>
                <a:ea typeface="Poppins Light"/>
                <a:cs typeface="Poppins Light"/>
                <a:sym typeface="Poppins Light"/>
              </a:rPr>
              <a:t>La barre de recherche se trouve entre le HERO et le carroussel. Elle permet à l’utilisateur de chercher  un film par mot-clé à partir d’une API de bibliothèque de films , dans  mon cas il s’agit de MODB.</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D21B"/>
        </a:solidFill>
      </p:bgPr>
    </p:bg>
    <p:spTree>
      <p:nvGrpSpPr>
        <p:cNvPr id="1" name=""/>
        <p:cNvGrpSpPr/>
        <p:nvPr/>
      </p:nvGrpSpPr>
      <p:grpSpPr>
        <a:xfrm>
          <a:off x="0" y="0"/>
          <a:ext cx="0" cy="0"/>
          <a:chOff x="0" y="0"/>
          <a:chExt cx="0" cy="0"/>
        </a:xfrm>
      </p:grpSpPr>
      <p:grpSp>
        <p:nvGrpSpPr>
          <p:cNvPr name="Group 2" id="2"/>
          <p:cNvGrpSpPr/>
          <p:nvPr/>
        </p:nvGrpSpPr>
        <p:grpSpPr>
          <a:xfrm rot="0">
            <a:off x="478418" y="474099"/>
            <a:ext cx="17331164" cy="9338801"/>
            <a:chOff x="0" y="0"/>
            <a:chExt cx="4564586" cy="2459602"/>
          </a:xfrm>
        </p:grpSpPr>
        <p:sp>
          <p:nvSpPr>
            <p:cNvPr name="Freeform 3" id="3"/>
            <p:cNvSpPr/>
            <p:nvPr/>
          </p:nvSpPr>
          <p:spPr>
            <a:xfrm flipH="false" flipV="false" rot="0">
              <a:off x="0" y="0"/>
              <a:ext cx="4564586" cy="2459602"/>
            </a:xfrm>
            <a:custGeom>
              <a:avLst/>
              <a:gdLst/>
              <a:ahLst/>
              <a:cxnLst/>
              <a:rect r="r" b="b" t="t" l="l"/>
              <a:pathLst>
                <a:path h="2459602" w="4564586">
                  <a:moveTo>
                    <a:pt x="0" y="0"/>
                  </a:moveTo>
                  <a:lnTo>
                    <a:pt x="4564586" y="0"/>
                  </a:lnTo>
                  <a:lnTo>
                    <a:pt x="4564586" y="2459602"/>
                  </a:lnTo>
                  <a:lnTo>
                    <a:pt x="0" y="2459602"/>
                  </a:lnTo>
                  <a:close/>
                </a:path>
              </a:pathLst>
            </a:custGeom>
            <a:solidFill>
              <a:srgbClr val="FFFDF7"/>
            </a:solidFill>
          </p:spPr>
        </p:sp>
        <p:sp>
          <p:nvSpPr>
            <p:cNvPr name="TextBox 4" id="4"/>
            <p:cNvSpPr txBox="true"/>
            <p:nvPr/>
          </p:nvSpPr>
          <p:spPr>
            <a:xfrm>
              <a:off x="0" y="19050"/>
              <a:ext cx="4564586" cy="2440552"/>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2051069" y="-1500375"/>
            <a:ext cx="22390138" cy="12925427"/>
            <a:chOff x="0" y="0"/>
            <a:chExt cx="2506270" cy="1446825"/>
          </a:xfrm>
        </p:grpSpPr>
        <p:sp>
          <p:nvSpPr>
            <p:cNvPr name="Freeform 6" id="6"/>
            <p:cNvSpPr/>
            <p:nvPr/>
          </p:nvSpPr>
          <p:spPr>
            <a:xfrm flipH="false" flipV="false" rot="0">
              <a:off x="0" y="0"/>
              <a:ext cx="2506270" cy="1446825"/>
            </a:xfrm>
            <a:custGeom>
              <a:avLst/>
              <a:gdLst/>
              <a:ahLst/>
              <a:cxnLst/>
              <a:rect r="r" b="b" t="t" l="l"/>
              <a:pathLst>
                <a:path h="1446825" w="2506270">
                  <a:moveTo>
                    <a:pt x="0" y="0"/>
                  </a:moveTo>
                  <a:lnTo>
                    <a:pt x="2506270" y="0"/>
                  </a:lnTo>
                  <a:lnTo>
                    <a:pt x="2506270" y="1446825"/>
                  </a:lnTo>
                  <a:lnTo>
                    <a:pt x="0" y="1446825"/>
                  </a:lnTo>
                  <a:close/>
                </a:path>
              </a:pathLst>
            </a:custGeom>
            <a:blipFill>
              <a:blip r:embed="rId2">
                <a:alphaModFix amt="62000"/>
              </a:blip>
              <a:stretch>
                <a:fillRect l="0" t="-80000" r="0" b="-80000"/>
              </a:stretch>
            </a:blipFill>
          </p:spPr>
        </p:sp>
      </p:grpSp>
      <p:sp>
        <p:nvSpPr>
          <p:cNvPr name="Freeform 7" id="7"/>
          <p:cNvSpPr/>
          <p:nvPr/>
        </p:nvSpPr>
        <p:spPr>
          <a:xfrm flipH="false" flipV="false" rot="0">
            <a:off x="788285" y="2279749"/>
            <a:ext cx="6615814" cy="4052186"/>
          </a:xfrm>
          <a:custGeom>
            <a:avLst/>
            <a:gdLst/>
            <a:ahLst/>
            <a:cxnLst/>
            <a:rect r="r" b="b" t="t" l="l"/>
            <a:pathLst>
              <a:path h="4052186" w="6615814">
                <a:moveTo>
                  <a:pt x="0" y="0"/>
                </a:moveTo>
                <a:lnTo>
                  <a:pt x="6615813" y="0"/>
                </a:lnTo>
                <a:lnTo>
                  <a:pt x="6615813" y="4052186"/>
                </a:lnTo>
                <a:lnTo>
                  <a:pt x="0" y="4052186"/>
                </a:lnTo>
                <a:lnTo>
                  <a:pt x="0" y="0"/>
                </a:lnTo>
                <a:close/>
              </a:path>
            </a:pathLst>
          </a:custGeom>
          <a:blipFill>
            <a:blip r:embed="rId3"/>
            <a:stretch>
              <a:fillRect l="0" t="0" r="0" b="0"/>
            </a:stretch>
          </a:blipFill>
        </p:spPr>
      </p:sp>
      <p:sp>
        <p:nvSpPr>
          <p:cNvPr name="Freeform 8" id="8"/>
          <p:cNvSpPr/>
          <p:nvPr/>
        </p:nvSpPr>
        <p:spPr>
          <a:xfrm flipH="false" flipV="false" rot="0">
            <a:off x="788285" y="6949678"/>
            <a:ext cx="6615814" cy="2382237"/>
          </a:xfrm>
          <a:custGeom>
            <a:avLst/>
            <a:gdLst/>
            <a:ahLst/>
            <a:cxnLst/>
            <a:rect r="r" b="b" t="t" l="l"/>
            <a:pathLst>
              <a:path h="2382237" w="6615814">
                <a:moveTo>
                  <a:pt x="0" y="0"/>
                </a:moveTo>
                <a:lnTo>
                  <a:pt x="6615813" y="0"/>
                </a:lnTo>
                <a:lnTo>
                  <a:pt x="6615813" y="2382237"/>
                </a:lnTo>
                <a:lnTo>
                  <a:pt x="0" y="2382237"/>
                </a:lnTo>
                <a:lnTo>
                  <a:pt x="0" y="0"/>
                </a:lnTo>
                <a:close/>
              </a:path>
            </a:pathLst>
          </a:custGeom>
          <a:blipFill>
            <a:blip r:embed="rId4"/>
            <a:stretch>
              <a:fillRect l="0" t="0" r="0" b="0"/>
            </a:stretch>
          </a:blipFill>
        </p:spPr>
      </p:sp>
      <p:sp>
        <p:nvSpPr>
          <p:cNvPr name="Freeform 9" id="9"/>
          <p:cNvSpPr/>
          <p:nvPr/>
        </p:nvSpPr>
        <p:spPr>
          <a:xfrm flipH="false" flipV="false" rot="0">
            <a:off x="9774191" y="3492083"/>
            <a:ext cx="6078821" cy="6108366"/>
          </a:xfrm>
          <a:custGeom>
            <a:avLst/>
            <a:gdLst/>
            <a:ahLst/>
            <a:cxnLst/>
            <a:rect r="r" b="b" t="t" l="l"/>
            <a:pathLst>
              <a:path h="6108366" w="6078821">
                <a:moveTo>
                  <a:pt x="0" y="0"/>
                </a:moveTo>
                <a:lnTo>
                  <a:pt x="6078822" y="0"/>
                </a:lnTo>
                <a:lnTo>
                  <a:pt x="6078822" y="6108365"/>
                </a:lnTo>
                <a:lnTo>
                  <a:pt x="0" y="6108365"/>
                </a:lnTo>
                <a:lnTo>
                  <a:pt x="0" y="0"/>
                </a:lnTo>
                <a:close/>
              </a:path>
            </a:pathLst>
          </a:custGeom>
          <a:blipFill>
            <a:blip r:embed="rId5"/>
            <a:stretch>
              <a:fillRect l="0" t="0" r="0" b="0"/>
            </a:stretch>
          </a:blipFill>
        </p:spPr>
      </p:sp>
      <p:sp>
        <p:nvSpPr>
          <p:cNvPr name="TextBox 10" id="10"/>
          <p:cNvSpPr txBox="true"/>
          <p:nvPr/>
        </p:nvSpPr>
        <p:spPr>
          <a:xfrm rot="0">
            <a:off x="1028700" y="643992"/>
            <a:ext cx="16230600" cy="1635757"/>
          </a:xfrm>
          <a:prstGeom prst="rect">
            <a:avLst/>
          </a:prstGeom>
        </p:spPr>
        <p:txBody>
          <a:bodyPr anchor="t" rtlCol="false" tIns="0" lIns="0" bIns="0" rIns="0">
            <a:spAutoFit/>
          </a:bodyPr>
          <a:lstStyle/>
          <a:p>
            <a:pPr algn="l">
              <a:lnSpc>
                <a:spcPts val="4340"/>
              </a:lnSpc>
            </a:pPr>
            <a:r>
              <a:rPr lang="en-US" sz="3100">
                <a:solidFill>
                  <a:srgbClr val="1A1B1D"/>
                </a:solidFill>
                <a:latin typeface="Coco Gothic"/>
                <a:ea typeface="Coco Gothic"/>
                <a:cs typeface="Coco Gothic"/>
                <a:sym typeface="Coco Gothic"/>
              </a:rPr>
              <a:t>Les résultats de la recherche nous amènent directement aux films que l’API reconnait avec le mot-clé, dans la balise que nous avons relié au javascript. Dans cet exemple, j’ai choisi Batman</a:t>
            </a:r>
          </a:p>
        </p:txBody>
      </p:sp>
      <p:sp>
        <p:nvSpPr>
          <p:cNvPr name="TextBox 11" id="11"/>
          <p:cNvSpPr txBox="true"/>
          <p:nvPr/>
        </p:nvSpPr>
        <p:spPr>
          <a:xfrm rot="0">
            <a:off x="8247068" y="2203549"/>
            <a:ext cx="9012232" cy="1040883"/>
          </a:xfrm>
          <a:prstGeom prst="rect">
            <a:avLst/>
          </a:prstGeom>
        </p:spPr>
        <p:txBody>
          <a:bodyPr anchor="t" rtlCol="false" tIns="0" lIns="0" bIns="0" rIns="0">
            <a:spAutoFit/>
          </a:bodyPr>
          <a:lstStyle/>
          <a:p>
            <a:pPr algn="l">
              <a:lnSpc>
                <a:spcPts val="4157"/>
              </a:lnSpc>
            </a:pPr>
            <a:r>
              <a:rPr lang="en-US" sz="2969">
                <a:solidFill>
                  <a:srgbClr val="1A1B1D"/>
                </a:solidFill>
                <a:latin typeface="Coco Gothic"/>
                <a:ea typeface="Coco Gothic"/>
                <a:cs typeface="Coco Gothic"/>
                <a:sym typeface="Coco Gothic"/>
              </a:rPr>
              <a:t>Et quand on clique sur “Voir détails”, une nouvelle page s’ouvre et nous affiche tous les détails du film.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478418" y="474099"/>
            <a:ext cx="17331164" cy="9338801"/>
            <a:chOff x="0" y="0"/>
            <a:chExt cx="2685051" cy="1446825"/>
          </a:xfrm>
        </p:grpSpPr>
        <p:sp>
          <p:nvSpPr>
            <p:cNvPr name="Freeform 3" id="3"/>
            <p:cNvSpPr/>
            <p:nvPr/>
          </p:nvSpPr>
          <p:spPr>
            <a:xfrm flipH="false" flipV="false" rot="0">
              <a:off x="0" y="0"/>
              <a:ext cx="2685051" cy="1446825"/>
            </a:xfrm>
            <a:custGeom>
              <a:avLst/>
              <a:gdLst/>
              <a:ahLst/>
              <a:cxnLst/>
              <a:rect r="r" b="b" t="t" l="l"/>
              <a:pathLst>
                <a:path h="1446825" w="2685051">
                  <a:moveTo>
                    <a:pt x="0" y="0"/>
                  </a:moveTo>
                  <a:lnTo>
                    <a:pt x="2685051" y="0"/>
                  </a:lnTo>
                  <a:lnTo>
                    <a:pt x="2685051" y="1446825"/>
                  </a:lnTo>
                  <a:lnTo>
                    <a:pt x="0" y="1446825"/>
                  </a:lnTo>
                  <a:close/>
                </a:path>
              </a:pathLst>
            </a:custGeom>
            <a:blipFill>
              <a:blip r:embed="rId2"/>
              <a:stretch>
                <a:fillRect l="0" t="-89273" r="0" b="-89273"/>
              </a:stretch>
            </a:blipFill>
          </p:spPr>
        </p:sp>
      </p:grpSp>
      <p:sp>
        <p:nvSpPr>
          <p:cNvPr name="Freeform 4" id="4"/>
          <p:cNvSpPr/>
          <p:nvPr/>
        </p:nvSpPr>
        <p:spPr>
          <a:xfrm flipH="false" flipV="false" rot="0">
            <a:off x="8790391" y="2198831"/>
            <a:ext cx="8763602" cy="6314288"/>
          </a:xfrm>
          <a:custGeom>
            <a:avLst/>
            <a:gdLst/>
            <a:ahLst/>
            <a:cxnLst/>
            <a:rect r="r" b="b" t="t" l="l"/>
            <a:pathLst>
              <a:path h="6314288" w="8763602">
                <a:moveTo>
                  <a:pt x="0" y="0"/>
                </a:moveTo>
                <a:lnTo>
                  <a:pt x="8763603" y="0"/>
                </a:lnTo>
                <a:lnTo>
                  <a:pt x="8763603" y="6314287"/>
                </a:lnTo>
                <a:lnTo>
                  <a:pt x="0" y="6314287"/>
                </a:lnTo>
                <a:lnTo>
                  <a:pt x="0" y="0"/>
                </a:lnTo>
                <a:close/>
              </a:path>
            </a:pathLst>
          </a:custGeom>
          <a:blipFill>
            <a:blip r:embed="rId3"/>
            <a:stretch>
              <a:fillRect l="0" t="0" r="0" b="0"/>
            </a:stretch>
          </a:blipFill>
          <a:ln w="38100" cap="sq">
            <a:solidFill>
              <a:srgbClr val="FFD21B"/>
            </a:solidFill>
            <a:prstDash val="solid"/>
            <a:miter/>
          </a:ln>
        </p:spPr>
      </p:sp>
      <p:sp>
        <p:nvSpPr>
          <p:cNvPr name="Freeform 5" id="5"/>
          <p:cNvSpPr/>
          <p:nvPr/>
        </p:nvSpPr>
        <p:spPr>
          <a:xfrm flipH="false" flipV="false" rot="0">
            <a:off x="1028700" y="2198831"/>
            <a:ext cx="7097821" cy="6691135"/>
          </a:xfrm>
          <a:custGeom>
            <a:avLst/>
            <a:gdLst/>
            <a:ahLst/>
            <a:cxnLst/>
            <a:rect r="r" b="b" t="t" l="l"/>
            <a:pathLst>
              <a:path h="6691135" w="7097821">
                <a:moveTo>
                  <a:pt x="0" y="0"/>
                </a:moveTo>
                <a:lnTo>
                  <a:pt x="7097821" y="0"/>
                </a:lnTo>
                <a:lnTo>
                  <a:pt x="7097821" y="6691134"/>
                </a:lnTo>
                <a:lnTo>
                  <a:pt x="0" y="6691134"/>
                </a:lnTo>
                <a:lnTo>
                  <a:pt x="0" y="0"/>
                </a:lnTo>
                <a:close/>
              </a:path>
            </a:pathLst>
          </a:custGeom>
          <a:blipFill>
            <a:blip r:embed="rId4"/>
            <a:stretch>
              <a:fillRect l="0" t="0" r="0" b="0"/>
            </a:stretch>
          </a:blipFill>
          <a:ln w="38100" cap="sq">
            <a:solidFill>
              <a:srgbClr val="FFD21B"/>
            </a:solidFill>
            <a:prstDash val="solid"/>
            <a:miter/>
          </a:ln>
        </p:spPr>
      </p:sp>
      <p:sp>
        <p:nvSpPr>
          <p:cNvPr name="TextBox 6" id="6"/>
          <p:cNvSpPr txBox="true"/>
          <p:nvPr/>
        </p:nvSpPr>
        <p:spPr>
          <a:xfrm rot="0">
            <a:off x="1028700" y="650233"/>
            <a:ext cx="16780882" cy="1173478"/>
          </a:xfrm>
          <a:prstGeom prst="rect">
            <a:avLst/>
          </a:prstGeom>
        </p:spPr>
        <p:txBody>
          <a:bodyPr anchor="t" rtlCol="false" tIns="0" lIns="0" bIns="0" rIns="0">
            <a:spAutoFit/>
          </a:bodyPr>
          <a:lstStyle/>
          <a:p>
            <a:pPr algn="l">
              <a:lnSpc>
                <a:spcPts val="4620"/>
              </a:lnSpc>
            </a:pPr>
            <a:r>
              <a:rPr lang="en-US" sz="3300" b="true">
                <a:solidFill>
                  <a:srgbClr val="FFD21B"/>
                </a:solidFill>
                <a:latin typeface="Coco Gothic Bold"/>
                <a:ea typeface="Coco Gothic Bold"/>
                <a:cs typeface="Coco Gothic Bold"/>
                <a:sym typeface="Coco Gothic Bold"/>
              </a:rPr>
              <a:t>En cliquant sur “Contactez-nous”, dans le footer, nous arrivons sur le formulaire  de dialogue, gérée par l’administrateur du site, en back-end.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0" y="5147062"/>
            <a:ext cx="18288000" cy="5139938"/>
            <a:chOff x="0" y="0"/>
            <a:chExt cx="4816593" cy="1353729"/>
          </a:xfrm>
        </p:grpSpPr>
        <p:sp>
          <p:nvSpPr>
            <p:cNvPr name="Freeform 3" id="3"/>
            <p:cNvSpPr/>
            <p:nvPr/>
          </p:nvSpPr>
          <p:spPr>
            <a:xfrm flipH="false" flipV="false" rot="0">
              <a:off x="0" y="0"/>
              <a:ext cx="4816592" cy="1353729"/>
            </a:xfrm>
            <a:custGeom>
              <a:avLst/>
              <a:gdLst/>
              <a:ahLst/>
              <a:cxnLst/>
              <a:rect r="r" b="b" t="t" l="l"/>
              <a:pathLst>
                <a:path h="1353729" w="4816592">
                  <a:moveTo>
                    <a:pt x="0" y="0"/>
                  </a:moveTo>
                  <a:lnTo>
                    <a:pt x="4816592" y="0"/>
                  </a:lnTo>
                  <a:lnTo>
                    <a:pt x="4816592" y="1353729"/>
                  </a:lnTo>
                  <a:lnTo>
                    <a:pt x="0" y="1353729"/>
                  </a:lnTo>
                  <a:close/>
                </a:path>
              </a:pathLst>
            </a:custGeom>
            <a:solidFill>
              <a:srgbClr val="24282B"/>
            </a:solidFill>
          </p:spPr>
        </p:sp>
        <p:sp>
          <p:nvSpPr>
            <p:cNvPr name="TextBox 4" id="4"/>
            <p:cNvSpPr txBox="true"/>
            <p:nvPr/>
          </p:nvSpPr>
          <p:spPr>
            <a:xfrm>
              <a:off x="0" y="19050"/>
              <a:ext cx="4816593" cy="1334679"/>
            </a:xfrm>
            <a:prstGeom prst="rect">
              <a:avLst/>
            </a:prstGeom>
          </p:spPr>
          <p:txBody>
            <a:bodyPr anchor="ctr" rtlCol="false" tIns="50800" lIns="50800" bIns="50800" rIns="50800"/>
            <a:lstStyle/>
            <a:p>
              <a:pPr algn="ctr">
                <a:lnSpc>
                  <a:spcPts val="1455"/>
                </a:lnSpc>
              </a:pPr>
            </a:p>
          </p:txBody>
        </p:sp>
      </p:grpSp>
      <p:sp>
        <p:nvSpPr>
          <p:cNvPr name="Freeform 5" id="5"/>
          <p:cNvSpPr/>
          <p:nvPr/>
        </p:nvSpPr>
        <p:spPr>
          <a:xfrm flipH="false" flipV="false" rot="0">
            <a:off x="4426686" y="2057104"/>
            <a:ext cx="9344615" cy="6488700"/>
          </a:xfrm>
          <a:custGeom>
            <a:avLst/>
            <a:gdLst/>
            <a:ahLst/>
            <a:cxnLst/>
            <a:rect r="r" b="b" t="t" l="l"/>
            <a:pathLst>
              <a:path h="6488700" w="9344615">
                <a:moveTo>
                  <a:pt x="0" y="0"/>
                </a:moveTo>
                <a:lnTo>
                  <a:pt x="9344615" y="0"/>
                </a:lnTo>
                <a:lnTo>
                  <a:pt x="9344615" y="6488699"/>
                </a:lnTo>
                <a:lnTo>
                  <a:pt x="0" y="6488699"/>
                </a:lnTo>
                <a:lnTo>
                  <a:pt x="0" y="0"/>
                </a:lnTo>
                <a:close/>
              </a:path>
            </a:pathLst>
          </a:custGeom>
          <a:blipFill>
            <a:blip r:embed="rId2"/>
            <a:stretch>
              <a:fillRect l="0" t="0" r="0" b="0"/>
            </a:stretch>
          </a:blipFill>
        </p:spPr>
      </p:sp>
      <p:sp>
        <p:nvSpPr>
          <p:cNvPr name="TextBox 6" id="6"/>
          <p:cNvSpPr txBox="true"/>
          <p:nvPr/>
        </p:nvSpPr>
        <p:spPr>
          <a:xfrm rot="0">
            <a:off x="1028700" y="729996"/>
            <a:ext cx="16140586" cy="965402"/>
          </a:xfrm>
          <a:prstGeom prst="rect">
            <a:avLst/>
          </a:prstGeom>
        </p:spPr>
        <p:txBody>
          <a:bodyPr anchor="t" rtlCol="false" tIns="0" lIns="0" bIns="0" rIns="0">
            <a:spAutoFit/>
          </a:bodyPr>
          <a:lstStyle/>
          <a:p>
            <a:pPr algn="ctr">
              <a:lnSpc>
                <a:spcPts val="3602"/>
              </a:lnSpc>
            </a:pPr>
            <a:r>
              <a:rPr lang="en-US" sz="3752" b="true">
                <a:solidFill>
                  <a:srgbClr val="FFB800"/>
                </a:solidFill>
                <a:latin typeface="Coco Gothic Bold"/>
                <a:ea typeface="Coco Gothic Bold"/>
                <a:cs typeface="Coco Gothic Bold"/>
                <a:sym typeface="Coco Gothic Bold"/>
              </a:rPr>
              <a:t>La page ANNUAIRE liste tous les films par catégories. Cette page est gérée en back-end par l’administrateur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9144000" y="5143500"/>
            <a:ext cx="8665582" cy="4669401"/>
            <a:chOff x="0" y="0"/>
            <a:chExt cx="2282293" cy="1229801"/>
          </a:xfrm>
        </p:grpSpPr>
        <p:sp>
          <p:nvSpPr>
            <p:cNvPr name="Freeform 3" id="3"/>
            <p:cNvSpPr/>
            <p:nvPr/>
          </p:nvSpPr>
          <p:spPr>
            <a:xfrm flipH="false" flipV="false" rot="0">
              <a:off x="0" y="0"/>
              <a:ext cx="2282293" cy="1229801"/>
            </a:xfrm>
            <a:custGeom>
              <a:avLst/>
              <a:gdLst/>
              <a:ahLst/>
              <a:cxnLst/>
              <a:rect r="r" b="b" t="t" l="l"/>
              <a:pathLst>
                <a:path h="1229801" w="2282293">
                  <a:moveTo>
                    <a:pt x="0" y="0"/>
                  </a:moveTo>
                  <a:lnTo>
                    <a:pt x="2282293" y="0"/>
                  </a:lnTo>
                  <a:lnTo>
                    <a:pt x="2282293" y="1229801"/>
                  </a:lnTo>
                  <a:lnTo>
                    <a:pt x="0" y="1229801"/>
                  </a:lnTo>
                  <a:close/>
                </a:path>
              </a:pathLst>
            </a:custGeom>
            <a:solidFill>
              <a:srgbClr val="FFD21B"/>
            </a:solidFill>
          </p:spPr>
        </p:sp>
        <p:sp>
          <p:nvSpPr>
            <p:cNvPr name="TextBox 4" id="4"/>
            <p:cNvSpPr txBox="true"/>
            <p:nvPr/>
          </p:nvSpPr>
          <p:spPr>
            <a:xfrm>
              <a:off x="0" y="19050"/>
              <a:ext cx="2282293" cy="1210751"/>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478418" y="474099"/>
            <a:ext cx="8665582" cy="4669401"/>
            <a:chOff x="0" y="0"/>
            <a:chExt cx="2282293" cy="1229801"/>
          </a:xfrm>
        </p:grpSpPr>
        <p:sp>
          <p:nvSpPr>
            <p:cNvPr name="Freeform 6" id="6"/>
            <p:cNvSpPr/>
            <p:nvPr/>
          </p:nvSpPr>
          <p:spPr>
            <a:xfrm flipH="false" flipV="false" rot="0">
              <a:off x="0" y="0"/>
              <a:ext cx="2282293" cy="1229801"/>
            </a:xfrm>
            <a:custGeom>
              <a:avLst/>
              <a:gdLst/>
              <a:ahLst/>
              <a:cxnLst/>
              <a:rect r="r" b="b" t="t" l="l"/>
              <a:pathLst>
                <a:path h="1229801" w="2282293">
                  <a:moveTo>
                    <a:pt x="0" y="0"/>
                  </a:moveTo>
                  <a:lnTo>
                    <a:pt x="2282293" y="0"/>
                  </a:lnTo>
                  <a:lnTo>
                    <a:pt x="2282293" y="1229801"/>
                  </a:lnTo>
                  <a:lnTo>
                    <a:pt x="0" y="1229801"/>
                  </a:lnTo>
                  <a:close/>
                </a:path>
              </a:pathLst>
            </a:custGeom>
            <a:solidFill>
              <a:srgbClr val="FFD21B"/>
            </a:solidFill>
          </p:spPr>
        </p:sp>
        <p:sp>
          <p:nvSpPr>
            <p:cNvPr name="TextBox 7" id="7"/>
            <p:cNvSpPr txBox="true"/>
            <p:nvPr/>
          </p:nvSpPr>
          <p:spPr>
            <a:xfrm>
              <a:off x="0" y="19050"/>
              <a:ext cx="2282293" cy="1210751"/>
            </a:xfrm>
            <a:prstGeom prst="rect">
              <a:avLst/>
            </a:prstGeom>
          </p:spPr>
          <p:txBody>
            <a:bodyPr anchor="ctr" rtlCol="false" tIns="50800" lIns="50800" bIns="50800" rIns="50800"/>
            <a:lstStyle/>
            <a:p>
              <a:pPr algn="ctr">
                <a:lnSpc>
                  <a:spcPts val="1455"/>
                </a:lnSpc>
              </a:pPr>
            </a:p>
          </p:txBody>
        </p:sp>
      </p:grpSp>
      <p:sp>
        <p:nvSpPr>
          <p:cNvPr name="Freeform 8" id="8"/>
          <p:cNvSpPr/>
          <p:nvPr/>
        </p:nvSpPr>
        <p:spPr>
          <a:xfrm flipH="false" flipV="false" rot="0">
            <a:off x="1429714" y="2979165"/>
            <a:ext cx="6388660" cy="6080960"/>
          </a:xfrm>
          <a:custGeom>
            <a:avLst/>
            <a:gdLst/>
            <a:ahLst/>
            <a:cxnLst/>
            <a:rect r="r" b="b" t="t" l="l"/>
            <a:pathLst>
              <a:path h="6080960" w="6388660">
                <a:moveTo>
                  <a:pt x="0" y="0"/>
                </a:moveTo>
                <a:lnTo>
                  <a:pt x="6388659" y="0"/>
                </a:lnTo>
                <a:lnTo>
                  <a:pt x="6388659" y="6080960"/>
                </a:lnTo>
                <a:lnTo>
                  <a:pt x="0" y="6080960"/>
                </a:lnTo>
                <a:lnTo>
                  <a:pt x="0" y="0"/>
                </a:lnTo>
                <a:close/>
              </a:path>
            </a:pathLst>
          </a:custGeom>
          <a:blipFill>
            <a:blip r:embed="rId2"/>
            <a:stretch>
              <a:fillRect l="0" t="0" r="-92025" b="0"/>
            </a:stretch>
          </a:blipFill>
        </p:spPr>
      </p:sp>
      <p:sp>
        <p:nvSpPr>
          <p:cNvPr name="Freeform 9" id="9"/>
          <p:cNvSpPr/>
          <p:nvPr/>
        </p:nvSpPr>
        <p:spPr>
          <a:xfrm flipH="false" flipV="false" rot="0">
            <a:off x="10115459" y="2979165"/>
            <a:ext cx="6986898" cy="5818107"/>
          </a:xfrm>
          <a:custGeom>
            <a:avLst/>
            <a:gdLst/>
            <a:ahLst/>
            <a:cxnLst/>
            <a:rect r="r" b="b" t="t" l="l"/>
            <a:pathLst>
              <a:path h="5818107" w="6986898">
                <a:moveTo>
                  <a:pt x="0" y="0"/>
                </a:moveTo>
                <a:lnTo>
                  <a:pt x="6986898" y="0"/>
                </a:lnTo>
                <a:lnTo>
                  <a:pt x="6986898" y="5818107"/>
                </a:lnTo>
                <a:lnTo>
                  <a:pt x="0" y="5818107"/>
                </a:lnTo>
                <a:lnTo>
                  <a:pt x="0" y="0"/>
                </a:lnTo>
                <a:close/>
              </a:path>
            </a:pathLst>
          </a:custGeom>
          <a:blipFill>
            <a:blip r:embed="rId3"/>
            <a:stretch>
              <a:fillRect l="0" t="0" r="-23321" b="-1892"/>
            </a:stretch>
          </a:blipFill>
        </p:spPr>
      </p:sp>
      <p:sp>
        <p:nvSpPr>
          <p:cNvPr name="TextBox 10" id="10"/>
          <p:cNvSpPr txBox="true"/>
          <p:nvPr/>
        </p:nvSpPr>
        <p:spPr>
          <a:xfrm rot="0">
            <a:off x="478418" y="673893"/>
            <a:ext cx="8665582" cy="1933320"/>
          </a:xfrm>
          <a:prstGeom prst="rect">
            <a:avLst/>
          </a:prstGeom>
        </p:spPr>
        <p:txBody>
          <a:bodyPr anchor="t" rtlCol="false" tIns="0" lIns="0" bIns="0" rIns="0">
            <a:spAutoFit/>
          </a:bodyPr>
          <a:lstStyle/>
          <a:p>
            <a:pPr algn="ctr">
              <a:lnSpc>
                <a:spcPts val="2521"/>
              </a:lnSpc>
            </a:pPr>
            <a:r>
              <a:rPr lang="en-US" sz="2599">
                <a:solidFill>
                  <a:srgbClr val="1A1B1D"/>
                </a:solidFill>
                <a:latin typeface="Coco Gothic"/>
                <a:ea typeface="Coco Gothic"/>
                <a:cs typeface="Coco Gothic"/>
                <a:sym typeface="Coco Gothic"/>
              </a:rPr>
              <a:t>Tout au long de l’élaboration du site et jusqu’à la fin, dans un soucis de sauvegarde, j’ai déposé mes fichiers dans un repository , dans Github, afin de garantir que mes fichiers ne soient pas effacés, perdus et de pouvoir les partager le moment venu. J’ai fait aussi un dépot dans l’hébergeur Laragon.</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478418" y="474099"/>
            <a:ext cx="17331164" cy="9338801"/>
            <a:chOff x="0" y="0"/>
            <a:chExt cx="4564586" cy="2459602"/>
          </a:xfrm>
        </p:grpSpPr>
        <p:sp>
          <p:nvSpPr>
            <p:cNvPr name="Freeform 3" id="3"/>
            <p:cNvSpPr/>
            <p:nvPr/>
          </p:nvSpPr>
          <p:spPr>
            <a:xfrm flipH="false" flipV="false" rot="0">
              <a:off x="0" y="0"/>
              <a:ext cx="4564586" cy="2459602"/>
            </a:xfrm>
            <a:custGeom>
              <a:avLst/>
              <a:gdLst/>
              <a:ahLst/>
              <a:cxnLst/>
              <a:rect r="r" b="b" t="t" l="l"/>
              <a:pathLst>
                <a:path h="2459602" w="4564586">
                  <a:moveTo>
                    <a:pt x="0" y="0"/>
                  </a:moveTo>
                  <a:lnTo>
                    <a:pt x="4564586" y="0"/>
                  </a:lnTo>
                  <a:lnTo>
                    <a:pt x="4564586" y="2459602"/>
                  </a:lnTo>
                  <a:lnTo>
                    <a:pt x="0" y="2459602"/>
                  </a:lnTo>
                  <a:close/>
                </a:path>
              </a:pathLst>
            </a:custGeom>
            <a:solidFill>
              <a:srgbClr val="000000">
                <a:alpha val="0"/>
              </a:srgbClr>
            </a:solidFill>
            <a:ln w="9525" cap="sq">
              <a:solidFill>
                <a:srgbClr val="FEFEFE"/>
              </a:solidFill>
              <a:prstDash val="solid"/>
              <a:miter/>
            </a:ln>
          </p:spPr>
        </p:sp>
        <p:sp>
          <p:nvSpPr>
            <p:cNvPr name="TextBox 4" id="4"/>
            <p:cNvSpPr txBox="true"/>
            <p:nvPr/>
          </p:nvSpPr>
          <p:spPr>
            <a:xfrm>
              <a:off x="0" y="19050"/>
              <a:ext cx="4564586" cy="2440552"/>
            </a:xfrm>
            <a:prstGeom prst="rect">
              <a:avLst/>
            </a:prstGeom>
          </p:spPr>
          <p:txBody>
            <a:bodyPr anchor="ctr" rtlCol="false" tIns="50800" lIns="50800" bIns="50800" rIns="50800"/>
            <a:lstStyle/>
            <a:p>
              <a:pPr algn="ctr">
                <a:lnSpc>
                  <a:spcPts val="1455"/>
                </a:lnSpc>
              </a:pPr>
            </a:p>
          </p:txBody>
        </p:sp>
      </p:grpSp>
      <p:sp>
        <p:nvSpPr>
          <p:cNvPr name="TextBox 5" id="5"/>
          <p:cNvSpPr txBox="true"/>
          <p:nvPr/>
        </p:nvSpPr>
        <p:spPr>
          <a:xfrm rot="0">
            <a:off x="6611391" y="6629400"/>
            <a:ext cx="5065219" cy="1347787"/>
          </a:xfrm>
          <a:prstGeom prst="rect">
            <a:avLst/>
          </a:prstGeom>
        </p:spPr>
        <p:txBody>
          <a:bodyPr anchor="t" rtlCol="false" tIns="0" lIns="0" bIns="0" rIns="0">
            <a:spAutoFit/>
          </a:bodyPr>
          <a:lstStyle/>
          <a:p>
            <a:pPr algn="ctr">
              <a:lnSpc>
                <a:spcPts val="9599"/>
              </a:lnSpc>
            </a:pPr>
            <a:r>
              <a:rPr lang="en-US" b="true" sz="9999">
                <a:solidFill>
                  <a:srgbClr val="FFD21B"/>
                </a:solidFill>
                <a:latin typeface="Coco Gothic Bold"/>
                <a:ea typeface="Coco Gothic Bold"/>
                <a:cs typeface="Coco Gothic Bold"/>
                <a:sym typeface="Coco Gothic Bold"/>
              </a:rPr>
              <a:t>MERCI !</a:t>
            </a:r>
          </a:p>
        </p:txBody>
      </p:sp>
      <p:sp>
        <p:nvSpPr>
          <p:cNvPr name="TextBox 6" id="6"/>
          <p:cNvSpPr txBox="true"/>
          <p:nvPr/>
        </p:nvSpPr>
        <p:spPr>
          <a:xfrm rot="0">
            <a:off x="6611391" y="1493785"/>
            <a:ext cx="5065219" cy="923925"/>
          </a:xfrm>
          <a:prstGeom prst="rect">
            <a:avLst/>
          </a:prstGeom>
        </p:spPr>
        <p:txBody>
          <a:bodyPr anchor="t" rtlCol="false" tIns="0" lIns="0" bIns="0" rIns="0">
            <a:spAutoFit/>
          </a:bodyPr>
          <a:lstStyle/>
          <a:p>
            <a:pPr algn="ctr">
              <a:lnSpc>
                <a:spcPts val="2399"/>
              </a:lnSpc>
            </a:pPr>
            <a:r>
              <a:rPr lang="en-US" sz="2499">
                <a:solidFill>
                  <a:srgbClr val="FEFEFE"/>
                </a:solidFill>
                <a:latin typeface="Poppins"/>
                <a:ea typeface="Poppins"/>
                <a:cs typeface="Poppins"/>
                <a:sym typeface="Poppins"/>
              </a:rPr>
              <a:t>Pour plus d’informations, voici les liens utiles :</a:t>
            </a:r>
          </a:p>
          <a:p>
            <a:pPr algn="ctr">
              <a:lnSpc>
                <a:spcPts val="2399"/>
              </a:lnSpc>
            </a:pPr>
          </a:p>
        </p:txBody>
      </p:sp>
      <p:sp>
        <p:nvSpPr>
          <p:cNvPr name="TextBox 7" id="7"/>
          <p:cNvSpPr txBox="true"/>
          <p:nvPr/>
        </p:nvSpPr>
        <p:spPr>
          <a:xfrm rot="0">
            <a:off x="3858956" y="3101836"/>
            <a:ext cx="10570087" cy="923925"/>
          </a:xfrm>
          <a:prstGeom prst="rect">
            <a:avLst/>
          </a:prstGeom>
        </p:spPr>
        <p:txBody>
          <a:bodyPr anchor="t" rtlCol="false" tIns="0" lIns="0" bIns="0" rIns="0">
            <a:spAutoFit/>
          </a:bodyPr>
          <a:lstStyle/>
          <a:p>
            <a:pPr algn="ctr">
              <a:lnSpc>
                <a:spcPts val="2399"/>
              </a:lnSpc>
            </a:pPr>
            <a:r>
              <a:rPr lang="en-US" sz="2499">
                <a:solidFill>
                  <a:srgbClr val="FEFEFE"/>
                </a:solidFill>
                <a:latin typeface="Poppins"/>
                <a:ea typeface="Poppins"/>
                <a:cs typeface="Poppins"/>
                <a:sym typeface="Poppins"/>
              </a:rPr>
              <a:t>https://www.figma.com/design/c0RDN9AQTottzlUWWdMFIP/Untitled?node-id=0-1&amp;t=ON1OrNcgggpos4sX-1</a:t>
            </a:r>
          </a:p>
          <a:p>
            <a:pPr algn="ctr">
              <a:lnSpc>
                <a:spcPts val="2399"/>
              </a:lnSpc>
            </a:pPr>
          </a:p>
        </p:txBody>
      </p:sp>
      <p:sp>
        <p:nvSpPr>
          <p:cNvPr name="TextBox 8" id="8"/>
          <p:cNvSpPr txBox="true"/>
          <p:nvPr/>
        </p:nvSpPr>
        <p:spPr>
          <a:xfrm rot="0">
            <a:off x="6611391" y="4340086"/>
            <a:ext cx="5065219" cy="550566"/>
          </a:xfrm>
          <a:prstGeom prst="rect">
            <a:avLst/>
          </a:prstGeom>
        </p:spPr>
        <p:txBody>
          <a:bodyPr anchor="t" rtlCol="false" tIns="0" lIns="0" bIns="0" rIns="0">
            <a:spAutoFit/>
          </a:bodyPr>
          <a:lstStyle/>
          <a:p>
            <a:pPr algn="ctr">
              <a:lnSpc>
                <a:spcPts val="3840"/>
              </a:lnSpc>
            </a:pPr>
            <a:r>
              <a:rPr lang="en-US" b="true" sz="4000" u="sng">
                <a:solidFill>
                  <a:srgbClr val="FFD21B"/>
                </a:solidFill>
                <a:latin typeface="Coco Gothic Bold"/>
                <a:ea typeface="Coco Gothic Bold"/>
                <a:cs typeface="Coco Gothic Bold"/>
                <a:sym typeface="Coco Gothic Bold"/>
              </a:rPr>
              <a:t>GITHUB</a:t>
            </a:r>
          </a:p>
        </p:txBody>
      </p:sp>
      <p:sp>
        <p:nvSpPr>
          <p:cNvPr name="TextBox 9" id="9"/>
          <p:cNvSpPr txBox="true"/>
          <p:nvPr/>
        </p:nvSpPr>
        <p:spPr>
          <a:xfrm rot="0">
            <a:off x="6611391" y="2250660"/>
            <a:ext cx="5065219" cy="550566"/>
          </a:xfrm>
          <a:prstGeom prst="rect">
            <a:avLst/>
          </a:prstGeom>
        </p:spPr>
        <p:txBody>
          <a:bodyPr anchor="t" rtlCol="false" tIns="0" lIns="0" bIns="0" rIns="0">
            <a:spAutoFit/>
          </a:bodyPr>
          <a:lstStyle/>
          <a:p>
            <a:pPr algn="ctr">
              <a:lnSpc>
                <a:spcPts val="3840"/>
              </a:lnSpc>
            </a:pPr>
            <a:r>
              <a:rPr lang="en-US" b="true" sz="4000" u="sng">
                <a:solidFill>
                  <a:srgbClr val="FFD21B"/>
                </a:solidFill>
                <a:latin typeface="Coco Gothic Bold"/>
                <a:ea typeface="Coco Gothic Bold"/>
                <a:cs typeface="Coco Gothic Bold"/>
                <a:sym typeface="Coco Gothic Bold"/>
              </a:rPr>
              <a:t>FIGMA</a:t>
            </a:r>
          </a:p>
        </p:txBody>
      </p:sp>
      <p:sp>
        <p:nvSpPr>
          <p:cNvPr name="TextBox 10" id="10"/>
          <p:cNvSpPr txBox="true"/>
          <p:nvPr/>
        </p:nvSpPr>
        <p:spPr>
          <a:xfrm rot="0">
            <a:off x="3858956" y="5181600"/>
            <a:ext cx="10570087" cy="628650"/>
          </a:xfrm>
          <a:prstGeom prst="rect">
            <a:avLst/>
          </a:prstGeom>
        </p:spPr>
        <p:txBody>
          <a:bodyPr anchor="t" rtlCol="false" tIns="0" lIns="0" bIns="0" rIns="0">
            <a:spAutoFit/>
          </a:bodyPr>
          <a:lstStyle/>
          <a:p>
            <a:pPr algn="ctr">
              <a:lnSpc>
                <a:spcPts val="2399"/>
              </a:lnSpc>
            </a:pPr>
            <a:r>
              <a:rPr lang="en-US" sz="2499">
                <a:solidFill>
                  <a:srgbClr val="FEFEFE"/>
                </a:solidFill>
                <a:latin typeface="Poppins"/>
                <a:ea typeface="Poppins"/>
                <a:cs typeface="Poppins"/>
                <a:sym typeface="Poppins"/>
              </a:rPr>
              <a:t>https://github.com/Gerard-rmo/annuaireDeFilms.git</a:t>
            </a:r>
          </a:p>
          <a:p>
            <a:pPr algn="ctr">
              <a:lnSpc>
                <a:spcPts val="239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D21B"/>
        </a:solidFill>
      </p:bgPr>
    </p:bg>
    <p:spTree>
      <p:nvGrpSpPr>
        <p:cNvPr id="1" name=""/>
        <p:cNvGrpSpPr/>
        <p:nvPr/>
      </p:nvGrpSpPr>
      <p:grpSpPr>
        <a:xfrm>
          <a:off x="0" y="0"/>
          <a:ext cx="0" cy="0"/>
          <a:chOff x="0" y="0"/>
          <a:chExt cx="0" cy="0"/>
        </a:xfrm>
      </p:grpSpPr>
      <p:grpSp>
        <p:nvGrpSpPr>
          <p:cNvPr name="Group 2" id="2"/>
          <p:cNvGrpSpPr/>
          <p:nvPr/>
        </p:nvGrpSpPr>
        <p:grpSpPr>
          <a:xfrm rot="0">
            <a:off x="478418" y="474099"/>
            <a:ext cx="17331164" cy="9338801"/>
            <a:chOff x="0" y="0"/>
            <a:chExt cx="4564586" cy="2459602"/>
          </a:xfrm>
        </p:grpSpPr>
        <p:sp>
          <p:nvSpPr>
            <p:cNvPr name="Freeform 3" id="3"/>
            <p:cNvSpPr/>
            <p:nvPr/>
          </p:nvSpPr>
          <p:spPr>
            <a:xfrm flipH="false" flipV="false" rot="0">
              <a:off x="0" y="0"/>
              <a:ext cx="4564586" cy="2459602"/>
            </a:xfrm>
            <a:custGeom>
              <a:avLst/>
              <a:gdLst/>
              <a:ahLst/>
              <a:cxnLst/>
              <a:rect r="r" b="b" t="t" l="l"/>
              <a:pathLst>
                <a:path h="2459602" w="4564586">
                  <a:moveTo>
                    <a:pt x="0" y="0"/>
                  </a:moveTo>
                  <a:lnTo>
                    <a:pt x="4564586" y="0"/>
                  </a:lnTo>
                  <a:lnTo>
                    <a:pt x="4564586" y="2459602"/>
                  </a:lnTo>
                  <a:lnTo>
                    <a:pt x="0" y="2459602"/>
                  </a:lnTo>
                  <a:close/>
                </a:path>
              </a:pathLst>
            </a:custGeom>
            <a:solidFill>
              <a:srgbClr val="FFFDF7"/>
            </a:solidFill>
          </p:spPr>
        </p:sp>
        <p:sp>
          <p:nvSpPr>
            <p:cNvPr name="TextBox 4" id="4"/>
            <p:cNvSpPr txBox="true"/>
            <p:nvPr/>
          </p:nvSpPr>
          <p:spPr>
            <a:xfrm>
              <a:off x="0" y="19050"/>
              <a:ext cx="4564586" cy="2440552"/>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478418" y="474099"/>
            <a:ext cx="6666890" cy="9338801"/>
            <a:chOff x="0" y="0"/>
            <a:chExt cx="1032876" cy="1446825"/>
          </a:xfrm>
        </p:grpSpPr>
        <p:sp>
          <p:nvSpPr>
            <p:cNvPr name="Freeform 6" id="6"/>
            <p:cNvSpPr/>
            <p:nvPr/>
          </p:nvSpPr>
          <p:spPr>
            <a:xfrm flipH="false" flipV="false" rot="0">
              <a:off x="0" y="0"/>
              <a:ext cx="1032876" cy="1446825"/>
            </a:xfrm>
            <a:custGeom>
              <a:avLst/>
              <a:gdLst/>
              <a:ahLst/>
              <a:cxnLst/>
              <a:rect r="r" b="b" t="t" l="l"/>
              <a:pathLst>
                <a:path h="1446825" w="1032876">
                  <a:moveTo>
                    <a:pt x="0" y="0"/>
                  </a:moveTo>
                  <a:lnTo>
                    <a:pt x="1032876" y="0"/>
                  </a:lnTo>
                  <a:lnTo>
                    <a:pt x="1032876" y="1446825"/>
                  </a:lnTo>
                  <a:lnTo>
                    <a:pt x="0" y="1446825"/>
                  </a:lnTo>
                  <a:close/>
                </a:path>
              </a:pathLst>
            </a:custGeom>
            <a:blipFill>
              <a:blip r:embed="rId2"/>
              <a:stretch>
                <a:fillRect l="0" t="-3575" r="0" b="-3575"/>
              </a:stretch>
            </a:blipFill>
          </p:spPr>
        </p:sp>
      </p:grpSp>
      <p:sp>
        <p:nvSpPr>
          <p:cNvPr name="Freeform 7" id="7"/>
          <p:cNvSpPr/>
          <p:nvPr/>
        </p:nvSpPr>
        <p:spPr>
          <a:xfrm flipH="false" flipV="false" rot="0">
            <a:off x="10052738" y="5734587"/>
            <a:ext cx="5837513" cy="3502508"/>
          </a:xfrm>
          <a:custGeom>
            <a:avLst/>
            <a:gdLst/>
            <a:ahLst/>
            <a:cxnLst/>
            <a:rect r="r" b="b" t="t" l="l"/>
            <a:pathLst>
              <a:path h="3502508" w="5837513">
                <a:moveTo>
                  <a:pt x="0" y="0"/>
                </a:moveTo>
                <a:lnTo>
                  <a:pt x="5837513" y="0"/>
                </a:lnTo>
                <a:lnTo>
                  <a:pt x="5837513" y="3502508"/>
                </a:lnTo>
                <a:lnTo>
                  <a:pt x="0" y="3502508"/>
                </a:lnTo>
                <a:lnTo>
                  <a:pt x="0" y="0"/>
                </a:lnTo>
                <a:close/>
              </a:path>
            </a:pathLst>
          </a:custGeom>
          <a:blipFill>
            <a:blip r:embed="rId3"/>
            <a:stretch>
              <a:fillRect l="0" t="0" r="0" b="0"/>
            </a:stretch>
          </a:blipFill>
        </p:spPr>
      </p:sp>
      <p:sp>
        <p:nvSpPr>
          <p:cNvPr name="Freeform 8" id="8"/>
          <p:cNvSpPr/>
          <p:nvPr/>
        </p:nvSpPr>
        <p:spPr>
          <a:xfrm flipH="false" flipV="false" rot="0">
            <a:off x="1827498" y="6151132"/>
            <a:ext cx="7316502" cy="3107168"/>
          </a:xfrm>
          <a:custGeom>
            <a:avLst/>
            <a:gdLst/>
            <a:ahLst/>
            <a:cxnLst/>
            <a:rect r="r" b="b" t="t" l="l"/>
            <a:pathLst>
              <a:path h="3107168" w="7316502">
                <a:moveTo>
                  <a:pt x="0" y="0"/>
                </a:moveTo>
                <a:lnTo>
                  <a:pt x="7316502" y="0"/>
                </a:lnTo>
                <a:lnTo>
                  <a:pt x="7316502" y="3107168"/>
                </a:lnTo>
                <a:lnTo>
                  <a:pt x="0" y="3107168"/>
                </a:lnTo>
                <a:lnTo>
                  <a:pt x="0" y="0"/>
                </a:lnTo>
                <a:close/>
              </a:path>
            </a:pathLst>
          </a:custGeom>
          <a:blipFill>
            <a:blip r:embed="rId4"/>
            <a:stretch>
              <a:fillRect l="0" t="0" r="0" b="0"/>
            </a:stretch>
          </a:blipFill>
        </p:spPr>
      </p:sp>
      <p:sp>
        <p:nvSpPr>
          <p:cNvPr name="TextBox 9" id="9"/>
          <p:cNvSpPr txBox="true"/>
          <p:nvPr/>
        </p:nvSpPr>
        <p:spPr>
          <a:xfrm rot="0">
            <a:off x="7399543" y="933450"/>
            <a:ext cx="9859757" cy="1315718"/>
          </a:xfrm>
          <a:prstGeom prst="rect">
            <a:avLst/>
          </a:prstGeom>
        </p:spPr>
        <p:txBody>
          <a:bodyPr anchor="t" rtlCol="false" tIns="0" lIns="0" bIns="0" rIns="0">
            <a:spAutoFit/>
          </a:bodyPr>
          <a:lstStyle/>
          <a:p>
            <a:pPr algn="l">
              <a:lnSpc>
                <a:spcPts val="5180"/>
              </a:lnSpc>
            </a:pPr>
            <a:r>
              <a:rPr lang="en-US" sz="3700" b="true">
                <a:solidFill>
                  <a:srgbClr val="FFB800"/>
                </a:solidFill>
                <a:latin typeface="Coco Gothic Bold"/>
                <a:ea typeface="Coco Gothic Bold"/>
                <a:cs typeface="Coco Gothic Bold"/>
                <a:sym typeface="Coco Gothic Bold"/>
              </a:rPr>
              <a:t>1/ INSTALLATION DE L’ENVIRONNEMENT  DE TRAVAIL.</a:t>
            </a:r>
          </a:p>
        </p:txBody>
      </p:sp>
      <p:sp>
        <p:nvSpPr>
          <p:cNvPr name="TextBox 10" id="10"/>
          <p:cNvSpPr txBox="true"/>
          <p:nvPr/>
        </p:nvSpPr>
        <p:spPr>
          <a:xfrm rot="0">
            <a:off x="7489107" y="2376072"/>
            <a:ext cx="9680629" cy="3358515"/>
          </a:xfrm>
          <a:prstGeom prst="rect">
            <a:avLst/>
          </a:prstGeom>
        </p:spPr>
        <p:txBody>
          <a:bodyPr anchor="t" rtlCol="false" tIns="0" lIns="0" bIns="0" rIns="0">
            <a:spAutoFit/>
          </a:bodyPr>
          <a:lstStyle/>
          <a:p>
            <a:pPr algn="l">
              <a:lnSpc>
                <a:spcPts val="3359"/>
              </a:lnSpc>
            </a:pPr>
            <a:r>
              <a:rPr lang="en-US" sz="2400">
                <a:solidFill>
                  <a:srgbClr val="1A1B1D"/>
                </a:solidFill>
                <a:latin typeface="Poppins Light"/>
                <a:ea typeface="Poppins Light"/>
                <a:cs typeface="Poppins Light"/>
                <a:sym typeface="Poppins Light"/>
              </a:rPr>
              <a:t> Pour commencer, nous installons notre environnement de travail sur notre PC.</a:t>
            </a:r>
          </a:p>
          <a:p>
            <a:pPr algn="l">
              <a:lnSpc>
                <a:spcPts val="3359"/>
              </a:lnSpc>
            </a:pPr>
            <a:r>
              <a:rPr lang="en-US" sz="2400">
                <a:solidFill>
                  <a:srgbClr val="1A1B1D"/>
                </a:solidFill>
                <a:latin typeface="Poppins Light"/>
                <a:ea typeface="Poppins Light"/>
                <a:cs typeface="Poppins Light"/>
                <a:sym typeface="Poppins Light"/>
              </a:rPr>
              <a:t>Nous avons besoin d’un navigateur comme FIREFOX ou BRAVE (chrome), d’un éditeur de texte comme VS CODE, d’un hébergeur comme LARAGON et d’une plateforme de partage sous forme de cloud, GITHUB.</a:t>
            </a:r>
          </a:p>
          <a:p>
            <a:pPr algn="l">
              <a:lnSpc>
                <a:spcPts val="3359"/>
              </a:lnSpc>
            </a:pPr>
            <a:r>
              <a:rPr lang="en-US" sz="2400">
                <a:solidFill>
                  <a:srgbClr val="1A1B1D"/>
                </a:solidFill>
                <a:latin typeface="Poppins Light"/>
                <a:ea typeface="Poppins Light"/>
                <a:cs typeface="Poppins Light"/>
                <a:sym typeface="Poppins Light"/>
              </a:rPr>
              <a:t>Nous installons aussi GIT BASH pour utiliser le terminal dans VS CODE.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sp>
        <p:nvSpPr>
          <p:cNvPr name="Freeform 2" id="2"/>
          <p:cNvSpPr/>
          <p:nvPr/>
        </p:nvSpPr>
        <p:spPr>
          <a:xfrm flipH="false" flipV="false" rot="0">
            <a:off x="3338573" y="2742631"/>
            <a:ext cx="11610855" cy="4258568"/>
          </a:xfrm>
          <a:custGeom>
            <a:avLst/>
            <a:gdLst/>
            <a:ahLst/>
            <a:cxnLst/>
            <a:rect r="r" b="b" t="t" l="l"/>
            <a:pathLst>
              <a:path h="4258568" w="11610855">
                <a:moveTo>
                  <a:pt x="0" y="0"/>
                </a:moveTo>
                <a:lnTo>
                  <a:pt x="11610854" y="0"/>
                </a:lnTo>
                <a:lnTo>
                  <a:pt x="11610854" y="4258569"/>
                </a:lnTo>
                <a:lnTo>
                  <a:pt x="0" y="4258569"/>
                </a:lnTo>
                <a:lnTo>
                  <a:pt x="0" y="0"/>
                </a:lnTo>
                <a:close/>
              </a:path>
            </a:pathLst>
          </a:custGeom>
          <a:blipFill>
            <a:blip r:embed="rId2"/>
            <a:stretch>
              <a:fillRect l="-3190" t="0" r="-3190" b="-60389"/>
            </a:stretch>
          </a:blipFill>
        </p:spPr>
      </p:sp>
      <p:sp>
        <p:nvSpPr>
          <p:cNvPr name="TextBox 3" id="3"/>
          <p:cNvSpPr txBox="true"/>
          <p:nvPr/>
        </p:nvSpPr>
        <p:spPr>
          <a:xfrm rot="0">
            <a:off x="777507" y="618342"/>
            <a:ext cx="16815752" cy="1280159"/>
          </a:xfrm>
          <a:prstGeom prst="rect">
            <a:avLst/>
          </a:prstGeom>
        </p:spPr>
        <p:txBody>
          <a:bodyPr anchor="t" rtlCol="false" tIns="0" lIns="0" bIns="0" rIns="0">
            <a:spAutoFit/>
          </a:bodyPr>
          <a:lstStyle/>
          <a:p>
            <a:pPr algn="l">
              <a:lnSpc>
                <a:spcPts val="5040"/>
              </a:lnSpc>
            </a:pPr>
            <a:r>
              <a:rPr lang="en-US" sz="3600" b="true">
                <a:solidFill>
                  <a:srgbClr val="FFD21B"/>
                </a:solidFill>
                <a:latin typeface="Coco Gothic Bold"/>
                <a:ea typeface="Coco Gothic Bold"/>
                <a:cs typeface="Coco Gothic Bold"/>
                <a:sym typeface="Coco Gothic Bold"/>
              </a:rPr>
              <a:t>Pour pouvoir entreprendre le maquettage et le prototypage, nous installons aussi une application comme figma.</a:t>
            </a:r>
          </a:p>
        </p:txBody>
      </p:sp>
      <p:sp>
        <p:nvSpPr>
          <p:cNvPr name="TextBox 4" id="4"/>
          <p:cNvSpPr txBox="true"/>
          <p:nvPr/>
        </p:nvSpPr>
        <p:spPr>
          <a:xfrm rot="0">
            <a:off x="944486" y="7740555"/>
            <a:ext cx="16481793" cy="1377314"/>
          </a:xfrm>
          <a:prstGeom prst="rect">
            <a:avLst/>
          </a:prstGeom>
        </p:spPr>
        <p:txBody>
          <a:bodyPr anchor="t" rtlCol="false" tIns="0" lIns="0" bIns="0" rIns="0">
            <a:spAutoFit/>
          </a:bodyPr>
          <a:lstStyle/>
          <a:p>
            <a:pPr algn="l">
              <a:lnSpc>
                <a:spcPts val="5460"/>
              </a:lnSpc>
            </a:pPr>
            <a:r>
              <a:rPr lang="en-US" sz="3900" b="true">
                <a:solidFill>
                  <a:srgbClr val="FFFDF7"/>
                </a:solidFill>
                <a:latin typeface="Coco Gothic Bold"/>
                <a:ea typeface="Coco Gothic Bold"/>
                <a:cs typeface="Coco Gothic Bold"/>
                <a:sym typeface="Coco Gothic Bold"/>
              </a:rPr>
              <a:t>une fois tous les comptes créés, nous sommes prêts  pour travailler et coder...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478418" y="3974882"/>
            <a:ext cx="6762618" cy="4544811"/>
            <a:chOff x="0" y="0"/>
            <a:chExt cx="2152856" cy="1446825"/>
          </a:xfrm>
        </p:grpSpPr>
        <p:sp>
          <p:nvSpPr>
            <p:cNvPr name="Freeform 3" id="3"/>
            <p:cNvSpPr/>
            <p:nvPr/>
          </p:nvSpPr>
          <p:spPr>
            <a:xfrm flipH="false" flipV="false" rot="0">
              <a:off x="0" y="0"/>
              <a:ext cx="2152856" cy="1446825"/>
            </a:xfrm>
            <a:custGeom>
              <a:avLst/>
              <a:gdLst/>
              <a:ahLst/>
              <a:cxnLst/>
              <a:rect r="r" b="b" t="t" l="l"/>
              <a:pathLst>
                <a:path h="1446825" w="2152856">
                  <a:moveTo>
                    <a:pt x="0" y="0"/>
                  </a:moveTo>
                  <a:lnTo>
                    <a:pt x="2152856" y="0"/>
                  </a:lnTo>
                  <a:lnTo>
                    <a:pt x="2152856" y="1446825"/>
                  </a:lnTo>
                  <a:lnTo>
                    <a:pt x="0" y="1446825"/>
                  </a:lnTo>
                  <a:close/>
                </a:path>
              </a:pathLst>
            </a:custGeom>
            <a:blipFill>
              <a:blip r:embed="rId2"/>
              <a:stretch>
                <a:fillRect l="-8670" t="0" r="-8670" b="0"/>
              </a:stretch>
            </a:blipFill>
          </p:spPr>
        </p:sp>
      </p:grpSp>
      <p:sp>
        <p:nvSpPr>
          <p:cNvPr name="Freeform 4" id="4"/>
          <p:cNvSpPr/>
          <p:nvPr/>
        </p:nvSpPr>
        <p:spPr>
          <a:xfrm flipH="false" flipV="false" rot="0">
            <a:off x="8887178" y="4618823"/>
            <a:ext cx="7926342" cy="4392354"/>
          </a:xfrm>
          <a:custGeom>
            <a:avLst/>
            <a:gdLst/>
            <a:ahLst/>
            <a:cxnLst/>
            <a:rect r="r" b="b" t="t" l="l"/>
            <a:pathLst>
              <a:path h="4392354" w="7926342">
                <a:moveTo>
                  <a:pt x="0" y="0"/>
                </a:moveTo>
                <a:lnTo>
                  <a:pt x="7926343" y="0"/>
                </a:lnTo>
                <a:lnTo>
                  <a:pt x="7926343" y="4392353"/>
                </a:lnTo>
                <a:lnTo>
                  <a:pt x="0" y="4392353"/>
                </a:lnTo>
                <a:lnTo>
                  <a:pt x="0" y="0"/>
                </a:lnTo>
                <a:close/>
              </a:path>
            </a:pathLst>
          </a:custGeom>
          <a:blipFill>
            <a:blip r:embed="rId3"/>
            <a:stretch>
              <a:fillRect l="0" t="0" r="0" b="0"/>
            </a:stretch>
          </a:blipFill>
        </p:spPr>
      </p:sp>
      <p:sp>
        <p:nvSpPr>
          <p:cNvPr name="TextBox 5" id="5"/>
          <p:cNvSpPr txBox="true"/>
          <p:nvPr/>
        </p:nvSpPr>
        <p:spPr>
          <a:xfrm rot="0">
            <a:off x="2142727" y="933450"/>
            <a:ext cx="13930604" cy="658493"/>
          </a:xfrm>
          <a:prstGeom prst="rect">
            <a:avLst/>
          </a:prstGeom>
        </p:spPr>
        <p:txBody>
          <a:bodyPr anchor="t" rtlCol="false" tIns="0" lIns="0" bIns="0" rIns="0">
            <a:spAutoFit/>
          </a:bodyPr>
          <a:lstStyle/>
          <a:p>
            <a:pPr algn="ctr">
              <a:lnSpc>
                <a:spcPts val="5180"/>
              </a:lnSpc>
            </a:pPr>
            <a:r>
              <a:rPr lang="en-US" b="true" sz="3700">
                <a:solidFill>
                  <a:srgbClr val="FFD21B"/>
                </a:solidFill>
                <a:latin typeface="Coco Gothic Bold"/>
                <a:ea typeface="Coco Gothic Bold"/>
                <a:cs typeface="Coco Gothic Bold"/>
                <a:sym typeface="Coco Gothic Bold"/>
              </a:rPr>
              <a:t>2/ MAQUETTAGE ET PRÉPARATION DE L’APPLICATION</a:t>
            </a:r>
          </a:p>
        </p:txBody>
      </p:sp>
      <p:sp>
        <p:nvSpPr>
          <p:cNvPr name="TextBox 6" id="6"/>
          <p:cNvSpPr txBox="true"/>
          <p:nvPr/>
        </p:nvSpPr>
        <p:spPr>
          <a:xfrm rot="0">
            <a:off x="478418" y="2020991"/>
            <a:ext cx="6762618" cy="1172845"/>
          </a:xfrm>
          <a:prstGeom prst="rect">
            <a:avLst/>
          </a:prstGeom>
        </p:spPr>
        <p:txBody>
          <a:bodyPr anchor="t" rtlCol="false" tIns="0" lIns="0" bIns="0" rIns="0">
            <a:spAutoFit/>
          </a:bodyPr>
          <a:lstStyle/>
          <a:p>
            <a:pPr algn="ctr">
              <a:lnSpc>
                <a:spcPts val="3080"/>
              </a:lnSpc>
            </a:pPr>
            <a:r>
              <a:rPr lang="en-US" sz="2200">
                <a:solidFill>
                  <a:srgbClr val="FFFDF7"/>
                </a:solidFill>
                <a:latin typeface="Poppins Light"/>
                <a:ea typeface="Poppins Light"/>
                <a:cs typeface="Poppins Light"/>
                <a:sym typeface="Poppins Light"/>
              </a:rPr>
              <a:t>Mon projet, pour l’évaluation, est de constituer un annuaire de films, à partir d’un cahier des charges léger.</a:t>
            </a:r>
          </a:p>
        </p:txBody>
      </p:sp>
      <p:sp>
        <p:nvSpPr>
          <p:cNvPr name="TextBox 7" id="7"/>
          <p:cNvSpPr txBox="true"/>
          <p:nvPr/>
        </p:nvSpPr>
        <p:spPr>
          <a:xfrm rot="0">
            <a:off x="8441399" y="2578839"/>
            <a:ext cx="8817901" cy="1172845"/>
          </a:xfrm>
          <a:prstGeom prst="rect">
            <a:avLst/>
          </a:prstGeom>
        </p:spPr>
        <p:txBody>
          <a:bodyPr anchor="t" rtlCol="false" tIns="0" lIns="0" bIns="0" rIns="0">
            <a:spAutoFit/>
          </a:bodyPr>
          <a:lstStyle/>
          <a:p>
            <a:pPr algn="ctr">
              <a:lnSpc>
                <a:spcPts val="3080"/>
              </a:lnSpc>
            </a:pPr>
            <a:r>
              <a:rPr lang="en-US" sz="2200">
                <a:solidFill>
                  <a:srgbClr val="FFFDF7"/>
                </a:solidFill>
                <a:latin typeface="Poppins Light"/>
                <a:ea typeface="Poppins Light"/>
                <a:cs typeface="Poppins Light"/>
                <a:sym typeface="Poppins Light"/>
              </a:rPr>
              <a:t>Je décide de commencer la réflexion de l’application  par une carte mentale qui me permettra de visualiser les différentes pages demandées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478418" y="474099"/>
            <a:ext cx="17331164" cy="9338801"/>
            <a:chOff x="0" y="0"/>
            <a:chExt cx="4564586" cy="2459602"/>
          </a:xfrm>
        </p:grpSpPr>
        <p:sp>
          <p:nvSpPr>
            <p:cNvPr name="Freeform 3" id="3"/>
            <p:cNvSpPr/>
            <p:nvPr/>
          </p:nvSpPr>
          <p:spPr>
            <a:xfrm flipH="false" flipV="false" rot="0">
              <a:off x="0" y="0"/>
              <a:ext cx="4564586" cy="2459602"/>
            </a:xfrm>
            <a:custGeom>
              <a:avLst/>
              <a:gdLst/>
              <a:ahLst/>
              <a:cxnLst/>
              <a:rect r="r" b="b" t="t" l="l"/>
              <a:pathLst>
                <a:path h="2459602" w="4564586">
                  <a:moveTo>
                    <a:pt x="0" y="0"/>
                  </a:moveTo>
                  <a:lnTo>
                    <a:pt x="4564586" y="0"/>
                  </a:lnTo>
                  <a:lnTo>
                    <a:pt x="4564586" y="2459602"/>
                  </a:lnTo>
                  <a:lnTo>
                    <a:pt x="0" y="2459602"/>
                  </a:lnTo>
                  <a:close/>
                </a:path>
              </a:pathLst>
            </a:custGeom>
            <a:solidFill>
              <a:srgbClr val="A5870C"/>
            </a:solidFill>
          </p:spPr>
        </p:sp>
        <p:sp>
          <p:nvSpPr>
            <p:cNvPr name="TextBox 4" id="4"/>
            <p:cNvSpPr txBox="true"/>
            <p:nvPr/>
          </p:nvSpPr>
          <p:spPr>
            <a:xfrm>
              <a:off x="0" y="38100"/>
              <a:ext cx="4564586" cy="2421502"/>
            </a:xfrm>
            <a:prstGeom prst="rect">
              <a:avLst/>
            </a:prstGeom>
          </p:spPr>
          <p:txBody>
            <a:bodyPr anchor="ctr" rtlCol="false" tIns="50800" lIns="50800" bIns="50800" rIns="50800"/>
            <a:lstStyle/>
            <a:p>
              <a:pPr algn="ctr">
                <a:lnSpc>
                  <a:spcPts val="2715"/>
                </a:lnSpc>
              </a:pPr>
            </a:p>
          </p:txBody>
        </p:sp>
      </p:grpSp>
      <p:sp>
        <p:nvSpPr>
          <p:cNvPr name="Freeform 5" id="5"/>
          <p:cNvSpPr/>
          <p:nvPr/>
        </p:nvSpPr>
        <p:spPr>
          <a:xfrm flipH="false" flipV="false" rot="0">
            <a:off x="746075" y="3497581"/>
            <a:ext cx="7925097" cy="3467230"/>
          </a:xfrm>
          <a:custGeom>
            <a:avLst/>
            <a:gdLst/>
            <a:ahLst/>
            <a:cxnLst/>
            <a:rect r="r" b="b" t="t" l="l"/>
            <a:pathLst>
              <a:path h="3467230" w="7925097">
                <a:moveTo>
                  <a:pt x="0" y="0"/>
                </a:moveTo>
                <a:lnTo>
                  <a:pt x="7925097" y="0"/>
                </a:lnTo>
                <a:lnTo>
                  <a:pt x="7925097" y="3467230"/>
                </a:lnTo>
                <a:lnTo>
                  <a:pt x="0" y="3467230"/>
                </a:lnTo>
                <a:lnTo>
                  <a:pt x="0" y="0"/>
                </a:lnTo>
                <a:close/>
              </a:path>
            </a:pathLst>
          </a:custGeom>
          <a:blipFill>
            <a:blip r:embed="rId2"/>
            <a:stretch>
              <a:fillRect l="0" t="-68" r="0" b="-68"/>
            </a:stretch>
          </a:blipFill>
        </p:spPr>
      </p:sp>
      <p:sp>
        <p:nvSpPr>
          <p:cNvPr name="Freeform 6" id="6"/>
          <p:cNvSpPr/>
          <p:nvPr/>
        </p:nvSpPr>
        <p:spPr>
          <a:xfrm flipH="false" flipV="false" rot="0">
            <a:off x="9144000" y="3582624"/>
            <a:ext cx="8350521" cy="3297144"/>
          </a:xfrm>
          <a:custGeom>
            <a:avLst/>
            <a:gdLst/>
            <a:ahLst/>
            <a:cxnLst/>
            <a:rect r="r" b="b" t="t" l="l"/>
            <a:pathLst>
              <a:path h="3297144" w="8350521">
                <a:moveTo>
                  <a:pt x="0" y="0"/>
                </a:moveTo>
                <a:lnTo>
                  <a:pt x="8350521" y="0"/>
                </a:lnTo>
                <a:lnTo>
                  <a:pt x="8350521" y="3297144"/>
                </a:lnTo>
                <a:lnTo>
                  <a:pt x="0" y="3297144"/>
                </a:lnTo>
                <a:lnTo>
                  <a:pt x="0" y="0"/>
                </a:lnTo>
                <a:close/>
              </a:path>
            </a:pathLst>
          </a:custGeom>
          <a:blipFill>
            <a:blip r:embed="rId3"/>
            <a:stretch>
              <a:fillRect l="0" t="0" r="-4248" b="0"/>
            </a:stretch>
          </a:blipFill>
        </p:spPr>
      </p:sp>
      <p:sp>
        <p:nvSpPr>
          <p:cNvPr name="TextBox 7" id="7"/>
          <p:cNvSpPr txBox="true"/>
          <p:nvPr/>
        </p:nvSpPr>
        <p:spPr>
          <a:xfrm rot="0">
            <a:off x="1028700" y="1447166"/>
            <a:ext cx="7465924" cy="1583690"/>
          </a:xfrm>
          <a:prstGeom prst="rect">
            <a:avLst/>
          </a:prstGeom>
        </p:spPr>
        <p:txBody>
          <a:bodyPr anchor="t" rtlCol="false" tIns="0" lIns="0" bIns="0" rIns="0">
            <a:spAutoFit/>
          </a:bodyPr>
          <a:lstStyle/>
          <a:p>
            <a:pPr algn="l">
              <a:lnSpc>
                <a:spcPts val="3099"/>
              </a:lnSpc>
            </a:pPr>
            <a:r>
              <a:rPr lang="en-US" sz="3099">
                <a:solidFill>
                  <a:srgbClr val="FFFDF7"/>
                </a:solidFill>
                <a:latin typeface="TT Interphases"/>
                <a:ea typeface="TT Interphases"/>
                <a:cs typeface="TT Interphases"/>
                <a:sym typeface="TT Interphases"/>
              </a:rPr>
              <a:t>La première phase est le maquettage.</a:t>
            </a:r>
          </a:p>
          <a:p>
            <a:pPr algn="l">
              <a:lnSpc>
                <a:spcPts val="3099"/>
              </a:lnSpc>
            </a:pPr>
            <a:r>
              <a:rPr lang="en-US" sz="3099">
                <a:solidFill>
                  <a:srgbClr val="FFFDF7"/>
                </a:solidFill>
                <a:latin typeface="TT Interphases"/>
                <a:ea typeface="TT Interphases"/>
                <a:cs typeface="TT Interphases"/>
                <a:sym typeface="TT Interphases"/>
              </a:rPr>
              <a:t> Pour ma part, je commence par un wireframe ( schéma de conception) pour positionner et visualiser les éléments.</a:t>
            </a:r>
          </a:p>
        </p:txBody>
      </p:sp>
      <p:sp>
        <p:nvSpPr>
          <p:cNvPr name="TextBox 8" id="8"/>
          <p:cNvSpPr txBox="true"/>
          <p:nvPr/>
        </p:nvSpPr>
        <p:spPr>
          <a:xfrm rot="0">
            <a:off x="9117481" y="1076325"/>
            <a:ext cx="8350521" cy="2374266"/>
          </a:xfrm>
          <a:prstGeom prst="rect">
            <a:avLst/>
          </a:prstGeom>
        </p:spPr>
        <p:txBody>
          <a:bodyPr anchor="t" rtlCol="false" tIns="0" lIns="0" bIns="0" rIns="0">
            <a:spAutoFit/>
          </a:bodyPr>
          <a:lstStyle/>
          <a:p>
            <a:pPr algn="l">
              <a:lnSpc>
                <a:spcPts val="3100"/>
              </a:lnSpc>
            </a:pPr>
            <a:r>
              <a:rPr lang="en-US" sz="3100">
                <a:solidFill>
                  <a:srgbClr val="FFFDF7"/>
                </a:solidFill>
                <a:latin typeface="TT Interphases"/>
                <a:ea typeface="TT Interphases"/>
                <a:cs typeface="TT Interphases"/>
                <a:sym typeface="TT Interphases"/>
              </a:rPr>
              <a:t>Puis, j’entre dans les détails en respectant le cahier des charges. </a:t>
            </a:r>
          </a:p>
          <a:p>
            <a:pPr algn="l">
              <a:lnSpc>
                <a:spcPts val="3100"/>
              </a:lnSpc>
            </a:pPr>
            <a:r>
              <a:rPr lang="en-US" sz="3100">
                <a:solidFill>
                  <a:srgbClr val="FFFDF7"/>
                </a:solidFill>
                <a:latin typeface="TT Interphases"/>
                <a:ea typeface="TT Interphases"/>
                <a:cs typeface="TT Interphases"/>
                <a:sym typeface="TT Interphases"/>
              </a:rPr>
              <a:t>En accord avec le client, je modifie les nuances des couleurs demandées pour rendre l’application plus agréable à découvrir.</a:t>
            </a:r>
          </a:p>
          <a:p>
            <a:pPr algn="l">
              <a:lnSpc>
                <a:spcPts val="3100"/>
              </a:lnSpc>
            </a:pPr>
          </a:p>
        </p:txBody>
      </p:sp>
      <p:sp>
        <p:nvSpPr>
          <p:cNvPr name="TextBox 9" id="9"/>
          <p:cNvSpPr txBox="true"/>
          <p:nvPr/>
        </p:nvSpPr>
        <p:spPr>
          <a:xfrm rot="0">
            <a:off x="975661" y="7338218"/>
            <a:ext cx="16283639" cy="1748789"/>
          </a:xfrm>
          <a:prstGeom prst="rect">
            <a:avLst/>
          </a:prstGeom>
        </p:spPr>
        <p:txBody>
          <a:bodyPr anchor="t" rtlCol="false" tIns="0" lIns="0" bIns="0" rIns="0">
            <a:spAutoFit/>
          </a:bodyPr>
          <a:lstStyle/>
          <a:p>
            <a:pPr algn="l">
              <a:lnSpc>
                <a:spcPts val="4650"/>
              </a:lnSpc>
            </a:pPr>
            <a:r>
              <a:rPr lang="en-US" sz="3100" u="sng" b="true">
                <a:solidFill>
                  <a:srgbClr val="FFFDF7"/>
                </a:solidFill>
                <a:latin typeface="TT Interphases Bold"/>
                <a:ea typeface="TT Interphases Bold"/>
                <a:cs typeface="TT Interphases Bold"/>
                <a:sym typeface="TT Interphases Bold"/>
              </a:rPr>
              <a:t>QUELQUES CONSEILS:</a:t>
            </a:r>
            <a:r>
              <a:rPr lang="en-US" sz="3100">
                <a:solidFill>
                  <a:srgbClr val="FFFDF7"/>
                </a:solidFill>
                <a:latin typeface="TT Interphases"/>
                <a:ea typeface="TT Interphases"/>
                <a:cs typeface="TT Interphases"/>
                <a:sym typeface="TT Interphases"/>
              </a:rPr>
              <a:t> Dans le wireframe, on peut ajouter les balises html que nous utiliserons, pour une meilleure fluidité de conception.</a:t>
            </a:r>
          </a:p>
          <a:p>
            <a:pPr algn="l">
              <a:lnSpc>
                <a:spcPts val="4650"/>
              </a:lnSpc>
            </a:pPr>
            <a:r>
              <a:rPr lang="en-US" sz="3100">
                <a:solidFill>
                  <a:srgbClr val="FFFDF7"/>
                </a:solidFill>
                <a:latin typeface="TT Interphases"/>
                <a:ea typeface="TT Interphases"/>
                <a:cs typeface="TT Interphases"/>
                <a:sym typeface="TT Interphases"/>
              </a:rPr>
              <a:t>Dans la maquette, je n’oublie pas de mettre la palette des couleurs  et la police demandée.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458951" y="4972514"/>
            <a:ext cx="3883618" cy="4058060"/>
          </a:xfrm>
          <a:custGeom>
            <a:avLst/>
            <a:gdLst/>
            <a:ahLst/>
            <a:cxnLst/>
            <a:rect r="r" b="b" t="t" l="l"/>
            <a:pathLst>
              <a:path h="4058060" w="3883618">
                <a:moveTo>
                  <a:pt x="0" y="0"/>
                </a:moveTo>
                <a:lnTo>
                  <a:pt x="3883619" y="0"/>
                </a:lnTo>
                <a:lnTo>
                  <a:pt x="3883619" y="4058060"/>
                </a:lnTo>
                <a:lnTo>
                  <a:pt x="0" y="4058060"/>
                </a:lnTo>
                <a:lnTo>
                  <a:pt x="0" y="0"/>
                </a:lnTo>
                <a:close/>
              </a:path>
            </a:pathLst>
          </a:custGeom>
          <a:blipFill>
            <a:blip r:embed="rId3"/>
            <a:stretch>
              <a:fillRect l="0" t="0" r="0" b="0"/>
            </a:stretch>
          </a:blipFill>
          <a:ln w="38100" cap="sq">
            <a:solidFill>
              <a:srgbClr val="FFD21B"/>
            </a:solidFill>
            <a:prstDash val="solid"/>
            <a:miter/>
          </a:ln>
        </p:spPr>
      </p:sp>
      <p:sp>
        <p:nvSpPr>
          <p:cNvPr name="Freeform 4" id="4"/>
          <p:cNvSpPr/>
          <p:nvPr/>
        </p:nvSpPr>
        <p:spPr>
          <a:xfrm flipH="false" flipV="false" rot="0">
            <a:off x="6617857" y="4843696"/>
            <a:ext cx="10424208" cy="4315696"/>
          </a:xfrm>
          <a:custGeom>
            <a:avLst/>
            <a:gdLst/>
            <a:ahLst/>
            <a:cxnLst/>
            <a:rect r="r" b="b" t="t" l="l"/>
            <a:pathLst>
              <a:path h="4315696" w="10424208">
                <a:moveTo>
                  <a:pt x="0" y="0"/>
                </a:moveTo>
                <a:lnTo>
                  <a:pt x="10424208" y="0"/>
                </a:lnTo>
                <a:lnTo>
                  <a:pt x="10424208" y="4315696"/>
                </a:lnTo>
                <a:lnTo>
                  <a:pt x="0" y="4315696"/>
                </a:lnTo>
                <a:lnTo>
                  <a:pt x="0" y="0"/>
                </a:lnTo>
                <a:close/>
              </a:path>
            </a:pathLst>
          </a:custGeom>
          <a:blipFill>
            <a:blip r:embed="rId4"/>
            <a:stretch>
              <a:fillRect l="-1054" t="0" r="-1054" b="0"/>
            </a:stretch>
          </a:blipFill>
          <a:ln w="38100" cap="sq">
            <a:solidFill>
              <a:srgbClr val="FFD21B"/>
            </a:solidFill>
            <a:prstDash val="solid"/>
            <a:miter/>
          </a:ln>
        </p:spPr>
      </p:sp>
      <p:sp>
        <p:nvSpPr>
          <p:cNvPr name="TextBox 5" id="5"/>
          <p:cNvSpPr txBox="true"/>
          <p:nvPr/>
        </p:nvSpPr>
        <p:spPr>
          <a:xfrm rot="0">
            <a:off x="1028700" y="358784"/>
            <a:ext cx="16230600" cy="1240136"/>
          </a:xfrm>
          <a:prstGeom prst="rect">
            <a:avLst/>
          </a:prstGeom>
        </p:spPr>
        <p:txBody>
          <a:bodyPr anchor="t" rtlCol="false" tIns="0" lIns="0" bIns="0" rIns="0">
            <a:spAutoFit/>
          </a:bodyPr>
          <a:lstStyle/>
          <a:p>
            <a:pPr algn="ctr">
              <a:lnSpc>
                <a:spcPts val="4935"/>
              </a:lnSpc>
            </a:pPr>
            <a:r>
              <a:rPr lang="en-US" b="true" sz="3500" spc="220">
                <a:solidFill>
                  <a:srgbClr val="FFD21B"/>
                </a:solidFill>
                <a:latin typeface="Coco Gothic Bold"/>
                <a:ea typeface="Coco Gothic Bold"/>
                <a:cs typeface="Coco Gothic Bold"/>
                <a:sym typeface="Coco Gothic Bold"/>
              </a:rPr>
              <a:t>3 ET 4 /</a:t>
            </a:r>
            <a:r>
              <a:rPr lang="en-US" b="true" sz="3500" spc="220" u="sng">
                <a:solidFill>
                  <a:srgbClr val="FFD21B"/>
                </a:solidFill>
                <a:latin typeface="Coco Gothic Bold"/>
                <a:ea typeface="Coco Gothic Bold"/>
                <a:cs typeface="Coco Gothic Bold"/>
                <a:sym typeface="Coco Gothic Bold"/>
              </a:rPr>
              <a:t> RÉALISATION ET DÉVELOPPEMENT D’UNE APPLICATION   ET WEB MOBILE STATIQUE PUIS DYNAMIQUE.</a:t>
            </a:r>
          </a:p>
        </p:txBody>
      </p:sp>
      <p:sp>
        <p:nvSpPr>
          <p:cNvPr name="TextBox 6" id="6"/>
          <p:cNvSpPr txBox="true"/>
          <p:nvPr/>
        </p:nvSpPr>
        <p:spPr>
          <a:xfrm rot="0">
            <a:off x="491316" y="1726592"/>
            <a:ext cx="17330957" cy="2712067"/>
          </a:xfrm>
          <a:prstGeom prst="rect">
            <a:avLst/>
          </a:prstGeom>
        </p:spPr>
        <p:txBody>
          <a:bodyPr anchor="t" rtlCol="false" tIns="0" lIns="0" bIns="0" rIns="0">
            <a:spAutoFit/>
          </a:bodyPr>
          <a:lstStyle/>
          <a:p>
            <a:pPr algn="l">
              <a:lnSpc>
                <a:spcPts val="4340"/>
              </a:lnSpc>
            </a:pPr>
            <a:r>
              <a:rPr lang="en-US" sz="3100">
                <a:solidFill>
                  <a:srgbClr val="FFFDF7"/>
                </a:solidFill>
                <a:latin typeface="Tenor Sans"/>
                <a:ea typeface="Tenor Sans"/>
                <a:cs typeface="Tenor Sans"/>
                <a:sym typeface="Tenor Sans"/>
              </a:rPr>
              <a:t>En tout premier lieu, je créé le dossier de mon site dont le nom a été validé et qui s’appellera Vint’age. Dans mon éditeur de code (VS CODE), j’ouvre autant de pages HTML que nécessaires, je les nomme correctement et je les lie aux pages CSS et JS avec les balises correspondantes (&lt;link&gt; et &lt;script&gt;). Je créé, aussi un dossier “assets” où je mettrai tout ce qui peut enrichir le site comme les images, les vidéos , le son...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sp>
        <p:nvSpPr>
          <p:cNvPr name="Freeform 2" id="2"/>
          <p:cNvSpPr/>
          <p:nvPr/>
        </p:nvSpPr>
        <p:spPr>
          <a:xfrm flipH="false" flipV="false" rot="0">
            <a:off x="1629870" y="2094095"/>
            <a:ext cx="6886655" cy="2552809"/>
          </a:xfrm>
          <a:custGeom>
            <a:avLst/>
            <a:gdLst/>
            <a:ahLst/>
            <a:cxnLst/>
            <a:rect r="r" b="b" t="t" l="l"/>
            <a:pathLst>
              <a:path h="2552809" w="6886655">
                <a:moveTo>
                  <a:pt x="0" y="0"/>
                </a:moveTo>
                <a:lnTo>
                  <a:pt x="6886655" y="0"/>
                </a:lnTo>
                <a:lnTo>
                  <a:pt x="6886655" y="2552809"/>
                </a:lnTo>
                <a:lnTo>
                  <a:pt x="0" y="2552809"/>
                </a:lnTo>
                <a:lnTo>
                  <a:pt x="0" y="0"/>
                </a:lnTo>
                <a:close/>
              </a:path>
            </a:pathLst>
          </a:custGeom>
          <a:blipFill>
            <a:blip r:embed="rId2"/>
            <a:stretch>
              <a:fillRect l="0" t="-1280" r="0" b="-55910"/>
            </a:stretch>
          </a:blipFill>
          <a:ln w="38100" cap="sq">
            <a:solidFill>
              <a:srgbClr val="FFFDF7"/>
            </a:solidFill>
            <a:prstDash val="solid"/>
            <a:miter/>
          </a:ln>
        </p:spPr>
      </p:sp>
      <p:sp>
        <p:nvSpPr>
          <p:cNvPr name="Freeform 3" id="3"/>
          <p:cNvSpPr/>
          <p:nvPr/>
        </p:nvSpPr>
        <p:spPr>
          <a:xfrm flipH="false" flipV="false" rot="0">
            <a:off x="9299486" y="2094095"/>
            <a:ext cx="6904599" cy="2552809"/>
          </a:xfrm>
          <a:custGeom>
            <a:avLst/>
            <a:gdLst/>
            <a:ahLst/>
            <a:cxnLst/>
            <a:rect r="r" b="b" t="t" l="l"/>
            <a:pathLst>
              <a:path h="2552809" w="6904599">
                <a:moveTo>
                  <a:pt x="0" y="0"/>
                </a:moveTo>
                <a:lnTo>
                  <a:pt x="6904599" y="0"/>
                </a:lnTo>
                <a:lnTo>
                  <a:pt x="6904599" y="2552809"/>
                </a:lnTo>
                <a:lnTo>
                  <a:pt x="0" y="2552809"/>
                </a:lnTo>
                <a:lnTo>
                  <a:pt x="0" y="0"/>
                </a:lnTo>
                <a:close/>
              </a:path>
            </a:pathLst>
          </a:custGeom>
          <a:blipFill>
            <a:blip r:embed="rId3"/>
            <a:stretch>
              <a:fillRect l="-612" t="0" r="-612" b="-61896"/>
            </a:stretch>
          </a:blipFill>
          <a:ln w="38100" cap="sq">
            <a:solidFill>
              <a:srgbClr val="FFFDF7"/>
            </a:solidFill>
            <a:prstDash val="solid"/>
            <a:miter/>
          </a:ln>
        </p:spPr>
      </p:sp>
      <p:sp>
        <p:nvSpPr>
          <p:cNvPr name="Freeform 4" id="4"/>
          <p:cNvSpPr/>
          <p:nvPr/>
        </p:nvSpPr>
        <p:spPr>
          <a:xfrm flipH="false" flipV="false" rot="0">
            <a:off x="2109076" y="5143500"/>
            <a:ext cx="7521128" cy="3108363"/>
          </a:xfrm>
          <a:custGeom>
            <a:avLst/>
            <a:gdLst/>
            <a:ahLst/>
            <a:cxnLst/>
            <a:rect r="r" b="b" t="t" l="l"/>
            <a:pathLst>
              <a:path h="3108363" w="7521128">
                <a:moveTo>
                  <a:pt x="0" y="0"/>
                </a:moveTo>
                <a:lnTo>
                  <a:pt x="7521128" y="0"/>
                </a:lnTo>
                <a:lnTo>
                  <a:pt x="7521128" y="3108363"/>
                </a:lnTo>
                <a:lnTo>
                  <a:pt x="0" y="3108363"/>
                </a:lnTo>
                <a:lnTo>
                  <a:pt x="0" y="0"/>
                </a:lnTo>
                <a:close/>
              </a:path>
            </a:pathLst>
          </a:custGeom>
          <a:blipFill>
            <a:blip r:embed="rId4"/>
            <a:stretch>
              <a:fillRect l="0" t="0" r="0" b="0"/>
            </a:stretch>
          </a:blipFill>
          <a:ln w="38100" cap="sq">
            <a:solidFill>
              <a:srgbClr val="FFFDF7"/>
            </a:solidFill>
            <a:prstDash val="solid"/>
            <a:miter/>
          </a:ln>
        </p:spPr>
      </p:sp>
      <p:sp>
        <p:nvSpPr>
          <p:cNvPr name="Freeform 5" id="5"/>
          <p:cNvSpPr/>
          <p:nvPr/>
        </p:nvSpPr>
        <p:spPr>
          <a:xfrm flipH="false" flipV="false" rot="0">
            <a:off x="2109076" y="8517518"/>
            <a:ext cx="7521128" cy="1481564"/>
          </a:xfrm>
          <a:custGeom>
            <a:avLst/>
            <a:gdLst/>
            <a:ahLst/>
            <a:cxnLst/>
            <a:rect r="r" b="b" t="t" l="l"/>
            <a:pathLst>
              <a:path h="1481564" w="7521128">
                <a:moveTo>
                  <a:pt x="0" y="0"/>
                </a:moveTo>
                <a:lnTo>
                  <a:pt x="7521128" y="0"/>
                </a:lnTo>
                <a:lnTo>
                  <a:pt x="7521128" y="1481564"/>
                </a:lnTo>
                <a:lnTo>
                  <a:pt x="0" y="1481564"/>
                </a:lnTo>
                <a:lnTo>
                  <a:pt x="0" y="0"/>
                </a:lnTo>
                <a:close/>
              </a:path>
            </a:pathLst>
          </a:custGeom>
          <a:blipFill>
            <a:blip r:embed="rId5"/>
            <a:stretch>
              <a:fillRect l="0" t="0" r="-1879" b="0"/>
            </a:stretch>
          </a:blipFill>
          <a:ln w="38100" cap="sq">
            <a:solidFill>
              <a:srgbClr val="FFFDF7"/>
            </a:solidFill>
            <a:prstDash val="solid"/>
            <a:miter/>
          </a:ln>
        </p:spPr>
      </p:sp>
      <p:sp>
        <p:nvSpPr>
          <p:cNvPr name="Freeform 6" id="6"/>
          <p:cNvSpPr/>
          <p:nvPr/>
        </p:nvSpPr>
        <p:spPr>
          <a:xfrm flipH="false" flipV="false" rot="0">
            <a:off x="10578971" y="5143500"/>
            <a:ext cx="4902929" cy="4840362"/>
          </a:xfrm>
          <a:custGeom>
            <a:avLst/>
            <a:gdLst/>
            <a:ahLst/>
            <a:cxnLst/>
            <a:rect r="r" b="b" t="t" l="l"/>
            <a:pathLst>
              <a:path h="4840362" w="4902929">
                <a:moveTo>
                  <a:pt x="0" y="0"/>
                </a:moveTo>
                <a:lnTo>
                  <a:pt x="4902928" y="0"/>
                </a:lnTo>
                <a:lnTo>
                  <a:pt x="4902928" y="4840362"/>
                </a:lnTo>
                <a:lnTo>
                  <a:pt x="0" y="4840362"/>
                </a:lnTo>
                <a:lnTo>
                  <a:pt x="0" y="0"/>
                </a:lnTo>
                <a:close/>
              </a:path>
            </a:pathLst>
          </a:custGeom>
          <a:blipFill>
            <a:blip r:embed="rId6"/>
            <a:stretch>
              <a:fillRect l="0" t="0" r="0" b="0"/>
            </a:stretch>
          </a:blipFill>
          <a:ln w="38100" cap="sq">
            <a:solidFill>
              <a:srgbClr val="FFFDF7"/>
            </a:solidFill>
            <a:prstDash val="solid"/>
            <a:miter/>
          </a:ln>
        </p:spPr>
      </p:sp>
      <p:sp>
        <p:nvSpPr>
          <p:cNvPr name="TextBox 7" id="7"/>
          <p:cNvSpPr txBox="true"/>
          <p:nvPr/>
        </p:nvSpPr>
        <p:spPr>
          <a:xfrm rot="0">
            <a:off x="555102" y="272415"/>
            <a:ext cx="17177795" cy="1436370"/>
          </a:xfrm>
          <a:prstGeom prst="rect">
            <a:avLst/>
          </a:prstGeom>
        </p:spPr>
        <p:txBody>
          <a:bodyPr anchor="t" rtlCol="false" tIns="0" lIns="0" bIns="0" rIns="0">
            <a:spAutoFit/>
          </a:bodyPr>
          <a:lstStyle/>
          <a:p>
            <a:pPr algn="ctr">
              <a:lnSpc>
                <a:spcPts val="3779"/>
              </a:lnSpc>
            </a:pPr>
            <a:r>
              <a:rPr lang="en-US" sz="2699">
                <a:solidFill>
                  <a:srgbClr val="FFFDF7"/>
                </a:solidFill>
                <a:latin typeface="Poppins Light"/>
                <a:ea typeface="Poppins Light"/>
                <a:cs typeface="Poppins Light"/>
                <a:sym typeface="Poppins Light"/>
              </a:rPr>
              <a:t>Je commence par la page d’accueil pour poser mes pages suivantes avec les liens vers les autres html. En dialogue avec les donneurs d’ordre, j’ai installé un mode nuit  et divers effets de survol de bouton pour l’accessibilité des personnes en état de handicap.</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478418" y="474099"/>
            <a:ext cx="17331164" cy="9338801"/>
            <a:chOff x="0" y="0"/>
            <a:chExt cx="4564586" cy="2459602"/>
          </a:xfrm>
        </p:grpSpPr>
        <p:sp>
          <p:nvSpPr>
            <p:cNvPr name="Freeform 3" id="3"/>
            <p:cNvSpPr/>
            <p:nvPr/>
          </p:nvSpPr>
          <p:spPr>
            <a:xfrm flipH="false" flipV="false" rot="0">
              <a:off x="0" y="0"/>
              <a:ext cx="4564586" cy="2459602"/>
            </a:xfrm>
            <a:custGeom>
              <a:avLst/>
              <a:gdLst/>
              <a:ahLst/>
              <a:cxnLst/>
              <a:rect r="r" b="b" t="t" l="l"/>
              <a:pathLst>
                <a:path h="2459602" w="4564586">
                  <a:moveTo>
                    <a:pt x="0" y="0"/>
                  </a:moveTo>
                  <a:lnTo>
                    <a:pt x="4564586" y="0"/>
                  </a:lnTo>
                  <a:lnTo>
                    <a:pt x="4564586" y="2459602"/>
                  </a:lnTo>
                  <a:lnTo>
                    <a:pt x="0" y="2459602"/>
                  </a:lnTo>
                  <a:close/>
                </a:path>
              </a:pathLst>
            </a:custGeom>
            <a:solidFill>
              <a:srgbClr val="A5870C"/>
            </a:solidFill>
          </p:spPr>
        </p:sp>
        <p:sp>
          <p:nvSpPr>
            <p:cNvPr name="TextBox 4" id="4"/>
            <p:cNvSpPr txBox="true"/>
            <p:nvPr/>
          </p:nvSpPr>
          <p:spPr>
            <a:xfrm>
              <a:off x="0" y="19050"/>
              <a:ext cx="4564586" cy="2440552"/>
            </a:xfrm>
            <a:prstGeom prst="rect">
              <a:avLst/>
            </a:prstGeom>
          </p:spPr>
          <p:txBody>
            <a:bodyPr anchor="ctr" rtlCol="false" tIns="50800" lIns="50800" bIns="50800" rIns="50800"/>
            <a:lstStyle/>
            <a:p>
              <a:pPr algn="ctr">
                <a:lnSpc>
                  <a:spcPts val="1455"/>
                </a:lnSpc>
              </a:pPr>
            </a:p>
          </p:txBody>
        </p:sp>
      </p:grpSp>
      <p:sp>
        <p:nvSpPr>
          <p:cNvPr name="Freeform 5" id="5"/>
          <p:cNvSpPr/>
          <p:nvPr/>
        </p:nvSpPr>
        <p:spPr>
          <a:xfrm flipH="false" flipV="false" rot="0">
            <a:off x="1028700" y="2321945"/>
            <a:ext cx="5361888" cy="4879553"/>
          </a:xfrm>
          <a:custGeom>
            <a:avLst/>
            <a:gdLst/>
            <a:ahLst/>
            <a:cxnLst/>
            <a:rect r="r" b="b" t="t" l="l"/>
            <a:pathLst>
              <a:path h="4879553" w="5361888">
                <a:moveTo>
                  <a:pt x="0" y="0"/>
                </a:moveTo>
                <a:lnTo>
                  <a:pt x="5361888" y="0"/>
                </a:lnTo>
                <a:lnTo>
                  <a:pt x="5361888" y="4879553"/>
                </a:lnTo>
                <a:lnTo>
                  <a:pt x="0" y="4879553"/>
                </a:lnTo>
                <a:lnTo>
                  <a:pt x="0" y="0"/>
                </a:lnTo>
                <a:close/>
              </a:path>
            </a:pathLst>
          </a:custGeom>
          <a:blipFill>
            <a:blip r:embed="rId2"/>
            <a:stretch>
              <a:fillRect l="0" t="-2727" r="0" b="-630"/>
            </a:stretch>
          </a:blipFill>
        </p:spPr>
      </p:sp>
      <p:sp>
        <p:nvSpPr>
          <p:cNvPr name="Freeform 6" id="6"/>
          <p:cNvSpPr/>
          <p:nvPr/>
        </p:nvSpPr>
        <p:spPr>
          <a:xfrm flipH="false" flipV="false" rot="0">
            <a:off x="7046571" y="2155144"/>
            <a:ext cx="4593637" cy="3358227"/>
          </a:xfrm>
          <a:custGeom>
            <a:avLst/>
            <a:gdLst/>
            <a:ahLst/>
            <a:cxnLst/>
            <a:rect r="r" b="b" t="t" l="l"/>
            <a:pathLst>
              <a:path h="3358227" w="4593637">
                <a:moveTo>
                  <a:pt x="0" y="0"/>
                </a:moveTo>
                <a:lnTo>
                  <a:pt x="4593637" y="0"/>
                </a:lnTo>
                <a:lnTo>
                  <a:pt x="4593637" y="3358227"/>
                </a:lnTo>
                <a:lnTo>
                  <a:pt x="0" y="3358227"/>
                </a:lnTo>
                <a:lnTo>
                  <a:pt x="0" y="0"/>
                </a:lnTo>
                <a:close/>
              </a:path>
            </a:pathLst>
          </a:custGeom>
          <a:blipFill>
            <a:blip r:embed="rId3"/>
            <a:stretch>
              <a:fillRect l="0" t="0" r="0" b="0"/>
            </a:stretch>
          </a:blipFill>
        </p:spPr>
      </p:sp>
      <p:sp>
        <p:nvSpPr>
          <p:cNvPr name="Freeform 7" id="7"/>
          <p:cNvSpPr/>
          <p:nvPr/>
        </p:nvSpPr>
        <p:spPr>
          <a:xfrm flipH="false" flipV="false" rot="0">
            <a:off x="7170202" y="5761021"/>
            <a:ext cx="4346375" cy="3949629"/>
          </a:xfrm>
          <a:custGeom>
            <a:avLst/>
            <a:gdLst/>
            <a:ahLst/>
            <a:cxnLst/>
            <a:rect r="r" b="b" t="t" l="l"/>
            <a:pathLst>
              <a:path h="3949629" w="4346375">
                <a:moveTo>
                  <a:pt x="0" y="0"/>
                </a:moveTo>
                <a:lnTo>
                  <a:pt x="4346375" y="0"/>
                </a:lnTo>
                <a:lnTo>
                  <a:pt x="4346375" y="3949629"/>
                </a:lnTo>
                <a:lnTo>
                  <a:pt x="0" y="3949629"/>
                </a:lnTo>
                <a:lnTo>
                  <a:pt x="0" y="0"/>
                </a:lnTo>
                <a:close/>
              </a:path>
            </a:pathLst>
          </a:custGeom>
          <a:blipFill>
            <a:blip r:embed="rId4"/>
            <a:stretch>
              <a:fillRect l="0" t="0" r="0" b="0"/>
            </a:stretch>
          </a:blipFill>
        </p:spPr>
      </p:sp>
      <p:sp>
        <p:nvSpPr>
          <p:cNvPr name="Freeform 8" id="8"/>
          <p:cNvSpPr/>
          <p:nvPr/>
        </p:nvSpPr>
        <p:spPr>
          <a:xfrm flipH="false" flipV="false" rot="0">
            <a:off x="12296191" y="2798343"/>
            <a:ext cx="4592532" cy="5257241"/>
          </a:xfrm>
          <a:custGeom>
            <a:avLst/>
            <a:gdLst/>
            <a:ahLst/>
            <a:cxnLst/>
            <a:rect r="r" b="b" t="t" l="l"/>
            <a:pathLst>
              <a:path h="5257241" w="4592532">
                <a:moveTo>
                  <a:pt x="0" y="0"/>
                </a:moveTo>
                <a:lnTo>
                  <a:pt x="4592532" y="0"/>
                </a:lnTo>
                <a:lnTo>
                  <a:pt x="4592532" y="5257241"/>
                </a:lnTo>
                <a:lnTo>
                  <a:pt x="0" y="5257241"/>
                </a:lnTo>
                <a:lnTo>
                  <a:pt x="0" y="0"/>
                </a:lnTo>
                <a:close/>
              </a:path>
            </a:pathLst>
          </a:custGeom>
          <a:blipFill>
            <a:blip r:embed="rId5"/>
            <a:stretch>
              <a:fillRect l="0" t="0" r="0" b="0"/>
            </a:stretch>
          </a:blipFill>
        </p:spPr>
      </p:sp>
      <p:sp>
        <p:nvSpPr>
          <p:cNvPr name="TextBox 9" id="9"/>
          <p:cNvSpPr txBox="true"/>
          <p:nvPr/>
        </p:nvSpPr>
        <p:spPr>
          <a:xfrm rot="0">
            <a:off x="714163" y="786430"/>
            <a:ext cx="16879096" cy="1118871"/>
          </a:xfrm>
          <a:prstGeom prst="rect">
            <a:avLst/>
          </a:prstGeom>
        </p:spPr>
        <p:txBody>
          <a:bodyPr anchor="t" rtlCol="false" tIns="0" lIns="0" bIns="0" rIns="0">
            <a:spAutoFit/>
          </a:bodyPr>
          <a:lstStyle/>
          <a:p>
            <a:pPr algn="ctr">
              <a:lnSpc>
                <a:spcPts val="2860"/>
              </a:lnSpc>
            </a:pPr>
            <a:r>
              <a:rPr lang="en-US" b="true" sz="2600">
                <a:solidFill>
                  <a:srgbClr val="FFFDF7"/>
                </a:solidFill>
                <a:latin typeface="Coco Gothic Bold"/>
                <a:ea typeface="Coco Gothic Bold"/>
                <a:cs typeface="Coco Gothic Bold"/>
                <a:sym typeface="Coco Gothic Bold"/>
              </a:rPr>
              <a:t>VIENT ENSUITE LE TOUR DU CARROUSSEL COMME DEMANDÉ DANS LE CAHIER DES CHARGES.</a:t>
            </a:r>
          </a:p>
          <a:p>
            <a:pPr algn="ctr">
              <a:lnSpc>
                <a:spcPts val="2860"/>
              </a:lnSpc>
            </a:pPr>
            <a:r>
              <a:rPr lang="en-US" b="true" sz="2600">
                <a:solidFill>
                  <a:srgbClr val="FFFDF7"/>
                </a:solidFill>
                <a:latin typeface="Coco Gothic Bold"/>
                <a:ea typeface="Coco Gothic Bold"/>
                <a:cs typeface="Coco Gothic Bold"/>
                <a:sym typeface="Coco Gothic Bold"/>
              </a:rPr>
              <a:t>CELUI-CI EST DANS LA PAGE D’ACCUEIL ET Y DÉFILENT DES AFFICHES DE FILMS,TOUTES LES TROIS SECONDES, MARQUE DU SITE. VOICI LE DÉTAIL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478418" y="374042"/>
            <a:ext cx="17331164" cy="9338801"/>
            <a:chOff x="0" y="0"/>
            <a:chExt cx="2685051" cy="1446825"/>
          </a:xfrm>
        </p:grpSpPr>
        <p:sp>
          <p:nvSpPr>
            <p:cNvPr name="Freeform 3" id="3"/>
            <p:cNvSpPr/>
            <p:nvPr/>
          </p:nvSpPr>
          <p:spPr>
            <a:xfrm flipH="false" flipV="false" rot="0">
              <a:off x="0" y="0"/>
              <a:ext cx="2685051" cy="1446825"/>
            </a:xfrm>
            <a:custGeom>
              <a:avLst/>
              <a:gdLst/>
              <a:ahLst/>
              <a:cxnLst/>
              <a:rect r="r" b="b" t="t" l="l"/>
              <a:pathLst>
                <a:path h="1446825" w="2685051">
                  <a:moveTo>
                    <a:pt x="0" y="0"/>
                  </a:moveTo>
                  <a:lnTo>
                    <a:pt x="2685051" y="0"/>
                  </a:lnTo>
                  <a:lnTo>
                    <a:pt x="2685051" y="1446825"/>
                  </a:lnTo>
                  <a:lnTo>
                    <a:pt x="0" y="1446825"/>
                  </a:lnTo>
                  <a:close/>
                </a:path>
              </a:pathLst>
            </a:custGeom>
            <a:blipFill>
              <a:blip r:embed="rId2"/>
              <a:stretch>
                <a:fillRect l="0" t="-11822" r="0" b="-11822"/>
              </a:stretch>
            </a:blipFill>
          </p:spPr>
        </p:sp>
      </p:grpSp>
      <p:sp>
        <p:nvSpPr>
          <p:cNvPr name="Freeform 4" id="4"/>
          <p:cNvSpPr/>
          <p:nvPr/>
        </p:nvSpPr>
        <p:spPr>
          <a:xfrm flipH="false" flipV="false" rot="0">
            <a:off x="2930703" y="2486992"/>
            <a:ext cx="12587595" cy="2593726"/>
          </a:xfrm>
          <a:custGeom>
            <a:avLst/>
            <a:gdLst/>
            <a:ahLst/>
            <a:cxnLst/>
            <a:rect r="r" b="b" t="t" l="l"/>
            <a:pathLst>
              <a:path h="2593726" w="12587595">
                <a:moveTo>
                  <a:pt x="0" y="0"/>
                </a:moveTo>
                <a:lnTo>
                  <a:pt x="12587594" y="0"/>
                </a:lnTo>
                <a:lnTo>
                  <a:pt x="12587594" y="2593726"/>
                </a:lnTo>
                <a:lnTo>
                  <a:pt x="0" y="2593726"/>
                </a:lnTo>
                <a:lnTo>
                  <a:pt x="0" y="0"/>
                </a:lnTo>
                <a:close/>
              </a:path>
            </a:pathLst>
          </a:custGeom>
          <a:blipFill>
            <a:blip r:embed="rId3"/>
            <a:stretch>
              <a:fillRect l="0" t="0" r="0" b="0"/>
            </a:stretch>
          </a:blipFill>
          <a:ln w="38100" cap="sq">
            <a:solidFill>
              <a:srgbClr val="FFFDF7"/>
            </a:solidFill>
            <a:prstDash val="solid"/>
            <a:miter/>
          </a:ln>
        </p:spPr>
      </p:sp>
      <p:sp>
        <p:nvSpPr>
          <p:cNvPr name="Freeform 5" id="5"/>
          <p:cNvSpPr/>
          <p:nvPr/>
        </p:nvSpPr>
        <p:spPr>
          <a:xfrm flipH="false" flipV="false" rot="0">
            <a:off x="5327832" y="5330509"/>
            <a:ext cx="7891153" cy="4057488"/>
          </a:xfrm>
          <a:custGeom>
            <a:avLst/>
            <a:gdLst/>
            <a:ahLst/>
            <a:cxnLst/>
            <a:rect r="r" b="b" t="t" l="l"/>
            <a:pathLst>
              <a:path h="4057488" w="7891153">
                <a:moveTo>
                  <a:pt x="0" y="0"/>
                </a:moveTo>
                <a:lnTo>
                  <a:pt x="7891153" y="0"/>
                </a:lnTo>
                <a:lnTo>
                  <a:pt x="7891153" y="4057487"/>
                </a:lnTo>
                <a:lnTo>
                  <a:pt x="0" y="4057487"/>
                </a:lnTo>
                <a:lnTo>
                  <a:pt x="0" y="0"/>
                </a:lnTo>
                <a:close/>
              </a:path>
            </a:pathLst>
          </a:custGeom>
          <a:blipFill>
            <a:blip r:embed="rId4"/>
            <a:stretch>
              <a:fillRect l="0" t="0" r="0" b="0"/>
            </a:stretch>
          </a:blipFill>
          <a:ln w="38100" cap="sq">
            <a:solidFill>
              <a:srgbClr val="FFFDF7"/>
            </a:solidFill>
            <a:prstDash val="solid"/>
            <a:miter/>
          </a:ln>
        </p:spPr>
      </p:sp>
      <p:sp>
        <p:nvSpPr>
          <p:cNvPr name="TextBox 6" id="6"/>
          <p:cNvSpPr txBox="true"/>
          <p:nvPr/>
        </p:nvSpPr>
        <p:spPr>
          <a:xfrm rot="0">
            <a:off x="478418" y="494451"/>
            <a:ext cx="17114841" cy="1436370"/>
          </a:xfrm>
          <a:prstGeom prst="rect">
            <a:avLst/>
          </a:prstGeom>
        </p:spPr>
        <p:txBody>
          <a:bodyPr anchor="t" rtlCol="false" tIns="0" lIns="0" bIns="0" rIns="0">
            <a:spAutoFit/>
          </a:bodyPr>
          <a:lstStyle/>
          <a:p>
            <a:pPr algn="ctr">
              <a:lnSpc>
                <a:spcPts val="3779"/>
              </a:lnSpc>
            </a:pPr>
            <a:r>
              <a:rPr lang="en-US" sz="2699">
                <a:solidFill>
                  <a:srgbClr val="FFFDF7"/>
                </a:solidFill>
                <a:latin typeface="Poppins Light"/>
                <a:ea typeface="Poppins Light"/>
                <a:cs typeface="Poppins Light"/>
                <a:sym typeface="Poppins Light"/>
              </a:rPr>
              <a:t>Un texte de présentation et un footer viennent clôturer la page d’accueil.</a:t>
            </a:r>
          </a:p>
          <a:p>
            <a:pPr algn="ctr">
              <a:lnSpc>
                <a:spcPts val="3779"/>
              </a:lnSpc>
            </a:pPr>
            <a:r>
              <a:rPr lang="en-US" sz="2699">
                <a:solidFill>
                  <a:srgbClr val="FFFDF7"/>
                </a:solidFill>
                <a:latin typeface="Poppins Light"/>
                <a:ea typeface="Poppins Light"/>
                <a:cs typeface="Poppins Light"/>
                <a:sym typeface="Poppins Light"/>
              </a:rPr>
              <a:t>Dans le footer, nous trouvons les liens vers les réseaux sociaux et le lien vers la page contact .</a:t>
            </a:r>
          </a:p>
          <a:p>
            <a:pPr algn="ctr">
              <a:lnSpc>
                <a:spcPts val="3779"/>
              </a:lnSpc>
            </a:pPr>
            <a:r>
              <a:rPr lang="en-US" sz="2699">
                <a:solidFill>
                  <a:srgbClr val="FFFDF7"/>
                </a:solidFill>
                <a:latin typeface="Poppins Light"/>
                <a:ea typeface="Poppins Light"/>
                <a:cs typeface="Poppins Light"/>
                <a:sym typeface="Poppins Light"/>
              </a:rPr>
              <a:t>Nous y reviendrons plus tard.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DAGZMap8LZ0</dc:identifier>
  <dcterms:modified xsi:type="dcterms:W3CDTF">2011-08-01T06:04:30Z</dcterms:modified>
  <cp:revision>1</cp:revision>
  <dc:title>GERARD ROMERO</dc:title>
</cp:coreProperties>
</file>